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3" r:id="rId1"/>
  </p:sldMasterIdLst>
  <p:notesMasterIdLst>
    <p:notesMasterId r:id="rId13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753BA-1498-42EF-A4DF-ADA9B89910E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7063-6148-49C4-A348-085DE6AB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7063-6148-49C4-A348-085DE6ABE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176963"/>
            <a:ext cx="3086100" cy="544513"/>
          </a:xfrm>
        </p:spPr>
        <p:txBody>
          <a:bodyPr/>
          <a:lstStyle>
            <a:lvl1pPr algn="l">
              <a:defRPr>
                <a:highlight>
                  <a:srgbClr val="C0C0C0"/>
                </a:highlight>
              </a:defRPr>
            </a:lvl1pPr>
          </a:lstStyle>
          <a:p>
            <a:r>
              <a:rPr lang="en-US" dirty="0"/>
              <a:t>Parm@+ cc</a:t>
            </a:r>
          </a:p>
          <a:p>
            <a:r>
              <a:rPr lang="en-US" dirty="0"/>
              <a:t>Parm@+ cc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0AE16-F499-3BA1-8C29-78CD1E1F3D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3776" y="5282737"/>
            <a:ext cx="2620338" cy="12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761" y="0"/>
            <a:ext cx="8691238" cy="79011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800" dirty="0">
                <a:latin typeface="Bahnschrift SemiBold" panose="020B0502040204020203" pitchFamily="34" charset="0"/>
              </a:rPr>
              <a:t>School Safeguarding Systems &amp; Case Management</a:t>
            </a:r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72683" y="4802818"/>
            <a:ext cx="6871316" cy="2072937"/>
          </a:xfrm>
        </p:spPr>
        <p:txBody>
          <a:bodyPr anchor="b">
            <a:normAutofit fontScale="47500" lnSpcReduction="20000"/>
          </a:bodyPr>
          <a:lstStyle/>
          <a:p>
            <a:pPr lvl="8">
              <a:lnSpc>
                <a:spcPct val="120000"/>
              </a:lnSpc>
            </a:pPr>
            <a:r>
              <a:rPr lang="en-GB" sz="2200" b="1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Presentation by : Musiime Cissy Byabaraire </a:t>
            </a:r>
          </a:p>
          <a:p>
            <a:pPr lvl="8">
              <a:lnSpc>
                <a:spcPct val="120000"/>
              </a:lnSpc>
            </a:pPr>
            <a:r>
              <a:rPr lang="en-GB" sz="2200" b="1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Education: HONS. </a:t>
            </a:r>
            <a:r>
              <a:rPr lang="en-GB" sz="2200" b="1" i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Bsc</a:t>
            </a:r>
            <a:r>
              <a:rPr lang="en-GB" sz="2200" b="1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DEGREE IN SWASA, ICECP Graduate -XV(2024-2025), FIVB LEVEL III International COACH, INTERNATIONAL ARCHERY COACH, ASMAC 2017</a:t>
            </a:r>
          </a:p>
          <a:p>
            <a:pPr lvl="8">
              <a:lnSpc>
                <a:spcPct val="120000"/>
              </a:lnSpc>
            </a:pPr>
            <a:r>
              <a:rPr lang="en-GB" sz="2200" b="1" i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SAPS: EX-Board Member UVF (2021-2025), UOC- Secretary; Youth &amp; Talent Identification Commission, Women’s council Cricket Uganda, Anti-Doping Educator, Safeguarding Officer</a:t>
            </a:r>
          </a:p>
          <a:p>
            <a:pPr lvl="8" algn="just"/>
            <a:endParaRPr lang="en-GB" sz="2800" b="1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8" algn="just"/>
            <a:r>
              <a:rPr lang="en-GB" sz="2800" b="1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GB" sz="2800" b="1" baseline="300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b="1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 Nov 2025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1" y="1455939"/>
            <a:ext cx="8691238" cy="358657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2761" y="861134"/>
            <a:ext cx="8691239" cy="385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Uganda Context- School Sports            &amp;</a:t>
            </a:r>
          </a:p>
          <a:p>
            <a:endParaRPr lang="en-GB" sz="3600" b="1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3600" b="1" i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b="1" i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education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1" y="5242357"/>
            <a:ext cx="727969" cy="72796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21" y="5339453"/>
            <a:ext cx="655524" cy="537006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14" y="5275436"/>
            <a:ext cx="732991" cy="647379"/>
          </a:xfrm>
          <a:prstGeom prst="rect">
            <a:avLst/>
          </a:prstGeom>
          <a:noFill/>
        </p:spPr>
      </p:pic>
      <p:sp>
        <p:nvSpPr>
          <p:cNvPr id="5" name="AutoShape 2" descr="Image result for uganda rugby un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208" y="5275436"/>
            <a:ext cx="697361" cy="663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972" y="5308849"/>
            <a:ext cx="1021545" cy="5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3064"/>
            <a:ext cx="7765321" cy="1154097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Bahnschrift SemiBold" panose="020B0502040204020203" pitchFamily="34" charset="0"/>
              </a:rPr>
              <a:t>9</a:t>
            </a:r>
            <a:r>
              <a:rPr sz="3600" b="1" dirty="0">
                <a:latin typeface="Bahnschrift SemiBold" panose="020B0502040204020203" pitchFamily="34" charset="0"/>
              </a:rPr>
              <a:t>. </a:t>
            </a:r>
            <a:r>
              <a:rPr lang="en-GB" sz="3600" b="1" dirty="0">
                <a:latin typeface="Bahnschrift SemiBold" panose="020B0502040204020203" pitchFamily="34" charset="0"/>
              </a:rPr>
              <a:t>Conclusion</a:t>
            </a:r>
            <a:r>
              <a:rPr lang="en-GB" dirty="0"/>
              <a:t>: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49" y="1189609"/>
            <a:ext cx="8566951" cy="52644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Sitka Banner Semibold" pitchFamily="2" charset="0"/>
              </a:rPr>
              <a:t>1&gt;  </a:t>
            </a:r>
            <a:r>
              <a:rPr lang="en-GB" sz="1800" dirty="0">
                <a:latin typeface="Sitka Banner Semibold" pitchFamily="2" charset="0"/>
              </a:rPr>
              <a:t>Perseverance to team up, the future impact of Safeguarding in sports in schools will be transformative.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Sitka Banner Semibold" pitchFamily="2" charset="0"/>
              </a:rPr>
              <a:t>2&gt; </a:t>
            </a:r>
            <a:r>
              <a:rPr lang="en-GB" sz="1800" dirty="0">
                <a:latin typeface="Sitka Banner Semibold" pitchFamily="2" charset="0"/>
              </a:rPr>
              <a:t>Combining expertise with school setups/local knowledge, these partnerships will create: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Sitka Banner Semibold" pitchFamily="2" charset="0"/>
              </a:rPr>
              <a:t>Strong grassroots systems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Sitka Banner Semibold" pitchFamily="2" charset="0"/>
              </a:rPr>
              <a:t>Inclusive &amp; safe sport environments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Sitka Banner Semibold" pitchFamily="2" charset="0"/>
              </a:rPr>
              <a:t>Sustainable development pathways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Sitka Banner Semibold" pitchFamily="2" charset="0"/>
              </a:rPr>
              <a:t>Healthier and more active societies/ communities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GB" sz="1800" b="1" dirty="0">
                <a:latin typeface="Sitka Banner Semibold" pitchFamily="2" charset="0"/>
              </a:rPr>
              <a:t>Core values of Olympic movement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latin typeface="Sitka Banner Semibold" pitchFamily="2" charset="0"/>
              </a:rPr>
              <a:t>3&gt; </a:t>
            </a:r>
            <a:r>
              <a:rPr lang="en-GB" sz="1800" dirty="0">
                <a:latin typeface="Sitka Banner Semibold" pitchFamily="2" charset="0"/>
              </a:rPr>
              <a:t>Safeguarding in sports in schools is no longer just a concept—it is becoming a collective global movement with real, measurable impact.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01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You Card with Floral Frame | Premium AI-generated vec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6" y="2421060"/>
            <a:ext cx="5814873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15736" y="1362268"/>
            <a:ext cx="6986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Safeguarding is mutual and everyone’s  responsibility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3" y="5725589"/>
            <a:ext cx="1160663" cy="116066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36" y="5885895"/>
            <a:ext cx="1578513" cy="90326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29" y="5822688"/>
            <a:ext cx="976248" cy="96646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275" y="5700461"/>
            <a:ext cx="1147085" cy="1088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529" y="5642422"/>
            <a:ext cx="2047739" cy="11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/>
              <a:t>1. </a:t>
            </a:r>
            <a:r>
              <a:rPr sz="3600" b="1" dirty="0">
                <a:latin typeface="Bahnschrift SemiBold" panose="020B0502040204020203" pitchFamily="34" charset="0"/>
              </a:rPr>
              <a:t>Understanding Safeguarding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91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Protecting children from harm</a:t>
            </a:r>
            <a:r>
              <a:rPr lang="en-GB" dirty="0">
                <a:latin typeface="Sitka Banner Semibold" pitchFamily="2" charset="0"/>
              </a:rPr>
              <a:t>, Vulnerable Adults, PWDs, Refugees</a:t>
            </a: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Preventing abuse in school sports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Ensuring safe participation for all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Legal framework: Children Act (Amended), </a:t>
            </a:r>
            <a:r>
              <a:rPr dirty="0" err="1">
                <a:latin typeface="Sitka Banner Semibold" pitchFamily="2" charset="0"/>
              </a:rPr>
              <a:t>MoES</a:t>
            </a:r>
            <a:r>
              <a:rPr dirty="0">
                <a:latin typeface="Sitka Banner Semibold" pitchFamily="2" charset="0"/>
              </a:rPr>
              <a:t> guidelines</a:t>
            </a:r>
            <a:r>
              <a:rPr lang="en-GB" dirty="0">
                <a:latin typeface="Sitka Banner Semibold" pitchFamily="2" charset="0"/>
              </a:rPr>
              <a:t>, USSA, NCS, NFs, other sports bodies, school sports rules / regulations</a:t>
            </a:r>
            <a:endParaRPr dirty="0">
              <a:latin typeface="Sitka Banner Semibold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92964"/>
            <a:ext cx="7765321" cy="1340528"/>
          </a:xfrm>
        </p:spPr>
        <p:txBody>
          <a:bodyPr>
            <a:normAutofit/>
          </a:bodyPr>
          <a:lstStyle/>
          <a:p>
            <a:r>
              <a:rPr sz="3600" dirty="0">
                <a:latin typeface="Bahnschrift SemiBold" panose="020B0502040204020203" pitchFamily="34" charset="0"/>
              </a:rPr>
              <a:t>2.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13390"/>
            <a:ext cx="7765322" cy="40778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/>
              <a:t> </a:t>
            </a:r>
            <a:r>
              <a:rPr dirty="0">
                <a:latin typeface="Sitka Banner Semibold" pitchFamily="2" charset="0"/>
              </a:rPr>
              <a:t>Listen, reassure, don't promise secrecy</a:t>
            </a: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Record exact words</a:t>
            </a:r>
            <a:r>
              <a:rPr lang="en-GB" dirty="0">
                <a:latin typeface="Sitka Banner Semibold" pitchFamily="2" charset="0"/>
              </a:rPr>
              <a:t>, (</a:t>
            </a:r>
            <a:r>
              <a:rPr lang="en-GB" dirty="0" err="1">
                <a:latin typeface="Sitka Banner Semibold" pitchFamily="2" charset="0"/>
              </a:rPr>
              <a:t>whistleblower</a:t>
            </a:r>
            <a:r>
              <a:rPr lang="en-GB" dirty="0">
                <a:latin typeface="Sitka Banner Semibold" pitchFamily="2" charset="0"/>
              </a:rPr>
              <a:t>)</a:t>
            </a:r>
            <a:endParaRPr dirty="0">
              <a:latin typeface="Sitka Banner Semibold" pitchFamily="2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Report immediately to Designated Safeguarding Officer (DSO)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Act, don’t investigate</a:t>
            </a:r>
          </a:p>
        </p:txBody>
      </p:sp>
      <p:sp>
        <p:nvSpPr>
          <p:cNvPr id="4" name="AutoShape 2" descr="Image result for Physical Education Kid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78" y="3514539"/>
            <a:ext cx="5478631" cy="3223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/>
              <a:t>3</a:t>
            </a:r>
            <a:r>
              <a:rPr sz="3600" b="1" dirty="0">
                <a:latin typeface="Bahnschrift SemiBold" panose="020B0502040204020203" pitchFamily="34" charset="0"/>
              </a:rPr>
              <a:t>. Referral Pathways in Uganda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dirty="0"/>
              <a:t> </a:t>
            </a:r>
            <a:r>
              <a:rPr dirty="0">
                <a:latin typeface="Sitka Banner Semibold" pitchFamily="2" charset="0"/>
              </a:rPr>
              <a:t>School DSO → Head Teacher</a:t>
            </a: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District Probation Officer</a:t>
            </a: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Police Child &amp; Family Protection Unit (CFPU)</a:t>
            </a: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Health facility for medical exams (PEP, STI screening)</a:t>
            </a: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Local NGOs (e.g.,  Raising Voices</a:t>
            </a:r>
            <a:r>
              <a:rPr lang="en-GB" dirty="0">
                <a:latin typeface="Sitka Banner Semibold" pitchFamily="2" charset="0"/>
              </a:rPr>
              <a:t>, ??</a:t>
            </a:r>
            <a:r>
              <a:rPr dirty="0">
                <a:latin typeface="Sitka Banner Semibold" pitchFamily="2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>
                <a:latin typeface="Bahnschrift SemiBold" panose="020B0502040204020203" pitchFamily="34" charset="0"/>
              </a:rPr>
              <a:t>4. Working with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dirty="0">
                <a:latin typeface="Sitka Banner Semibold" pitchFamily="2" charset="0"/>
              </a:rPr>
              <a:t>• Maintain confidentiality</a:t>
            </a:r>
          </a:p>
          <a:p>
            <a:pPr marL="0" indent="0">
              <a:lnSpc>
                <a:spcPct val="200000"/>
              </a:lnSpc>
              <a:buNone/>
            </a:pPr>
            <a:r>
              <a:rPr dirty="0">
                <a:latin typeface="Sitka Banner Semibold" pitchFamily="2" charset="0"/>
              </a:rPr>
              <a:t>• Provide psychosocial support</a:t>
            </a:r>
          </a:p>
          <a:p>
            <a:pPr marL="0" indent="0">
              <a:lnSpc>
                <a:spcPct val="200000"/>
              </a:lnSpc>
              <a:buNone/>
            </a:pPr>
            <a:r>
              <a:rPr dirty="0">
                <a:latin typeface="Sitka Banner Semibold" pitchFamily="2" charset="0"/>
              </a:rPr>
              <a:t>• Engage parents/guardians appropriately</a:t>
            </a:r>
          </a:p>
          <a:p>
            <a:pPr marL="0" indent="0">
              <a:lnSpc>
                <a:spcPct val="200000"/>
              </a:lnSpc>
              <a:buNone/>
            </a:pPr>
            <a:r>
              <a:rPr dirty="0">
                <a:latin typeface="Sitka Banner Semibold" pitchFamily="2" charset="0"/>
              </a:rPr>
              <a:t>• Follow-up on case outcomes</a:t>
            </a:r>
          </a:p>
          <a:p>
            <a:pPr marL="0" indent="0">
              <a:lnSpc>
                <a:spcPct val="200000"/>
              </a:lnSpc>
              <a:buNone/>
            </a:pPr>
            <a:r>
              <a:rPr dirty="0">
                <a:latin typeface="Sitka Banner Semibold" pitchFamily="2" charset="0"/>
              </a:rPr>
              <a:t>• Document all actions taken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86877" cy="1325563"/>
          </a:xfrm>
        </p:spPr>
        <p:txBody>
          <a:bodyPr>
            <a:normAutofit/>
          </a:bodyPr>
          <a:lstStyle/>
          <a:p>
            <a:r>
              <a:rPr sz="3600" b="1" dirty="0">
                <a:latin typeface="Bahnschrift SemiBold" panose="020B0502040204020203" pitchFamily="34" charset="0"/>
              </a:rPr>
              <a:t>5. Creating Safe School Sports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816" y="1802167"/>
            <a:ext cx="4768183" cy="47584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Codes of conduct for teachers &amp; coaches</a:t>
            </a:r>
            <a:r>
              <a:rPr lang="en-GB" dirty="0">
                <a:latin typeface="Sitka Banner Semibold" pitchFamily="2" charset="0"/>
              </a:rPr>
              <a:t> (++ASPs)</a:t>
            </a:r>
            <a:endParaRPr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Safe changing room management</a:t>
            </a:r>
            <a:r>
              <a:rPr lang="en-GB" dirty="0">
                <a:latin typeface="Sitka Banner Semibold" pitchFamily="2" charset="0"/>
              </a:rPr>
              <a:t> (facilities)</a:t>
            </a:r>
            <a:endParaRPr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Proper supervision relationships</a:t>
            </a:r>
            <a:r>
              <a:rPr lang="en-GB" dirty="0">
                <a:latin typeface="Sitka Banner Semibold" pitchFamily="2" charset="0"/>
              </a:rPr>
              <a:t>(meals)</a:t>
            </a:r>
            <a:endParaRPr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Safe transport procedures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dirty="0">
                <a:latin typeface="Sitka Banner Semibold" pitchFamily="2" charset="0"/>
              </a:rPr>
              <a:t> Gender-sensitive </a:t>
            </a:r>
            <a:r>
              <a:rPr lang="en-GB" dirty="0">
                <a:latin typeface="Sitka Banner Semibold" pitchFamily="2" charset="0"/>
              </a:rPr>
              <a:t>(</a:t>
            </a:r>
            <a:r>
              <a:rPr dirty="0">
                <a:latin typeface="Sitka Banner Semibold" pitchFamily="2" charset="0"/>
              </a:rPr>
              <a:t>coaching</a:t>
            </a:r>
            <a:r>
              <a:rPr lang="en-GB" dirty="0">
                <a:latin typeface="Sitka Banner Semibold" pitchFamily="2" charset="0"/>
              </a:rPr>
              <a:t>) </a:t>
            </a:r>
            <a:r>
              <a:rPr dirty="0">
                <a:latin typeface="Sitka Banner Semibold" pitchFamily="2" charset="0"/>
              </a:rPr>
              <a:t>practices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Sitka Banner Semibold" pitchFamily="2" charset="0"/>
              </a:rPr>
              <a:t>Affordable communication Suggestion box, Notice boards, SG placards, signposts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Sitka Banner Semibold" pitchFamily="2" charset="0"/>
              </a:rPr>
              <a:t>Bonding activities out of sports/ awards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Sitka Banner Semibold" pitchFamily="2" charset="0"/>
              </a:rPr>
              <a:t>Art &amp; drama</a:t>
            </a:r>
            <a:endParaRPr dirty="0">
              <a:latin typeface="Sitka Banner Semi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5" y="1802167"/>
            <a:ext cx="4169941" cy="4758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s://www.theknowledgeacademy.com/_files/images/5Rs_of_Safeguardi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57" y="1935922"/>
            <a:ext cx="4714043" cy="3443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latin typeface="Bahnschrift SemiBold" panose="020B0502040204020203" pitchFamily="34" charset="0"/>
              </a:rPr>
              <a:t>6. Reporting &amp; 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935921"/>
            <a:ext cx="3744611" cy="47667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sz="2900" dirty="0">
                <a:latin typeface="Sitka Banner Semibold" pitchFamily="2" charset="0"/>
              </a:rPr>
              <a:t> Immediate documentation</a:t>
            </a:r>
          </a:p>
          <a:p>
            <a:pPr>
              <a:lnSpc>
                <a:spcPct val="200000"/>
              </a:lnSpc>
            </a:pPr>
            <a:r>
              <a:rPr sz="2900" dirty="0">
                <a:latin typeface="Sitka Banner Semibold" pitchFamily="2" charset="0"/>
              </a:rPr>
              <a:t> Incident reporting form</a:t>
            </a:r>
          </a:p>
          <a:p>
            <a:pPr>
              <a:lnSpc>
                <a:spcPct val="200000"/>
              </a:lnSpc>
            </a:pPr>
            <a:r>
              <a:rPr sz="2900" dirty="0">
                <a:latin typeface="Sitka Banner Semibold" pitchFamily="2" charset="0"/>
              </a:rPr>
              <a:t>Case logbook</a:t>
            </a:r>
          </a:p>
          <a:p>
            <a:pPr>
              <a:lnSpc>
                <a:spcPct val="200000"/>
              </a:lnSpc>
            </a:pPr>
            <a:r>
              <a:rPr sz="2900" dirty="0">
                <a:latin typeface="Sitka Banner Semibold" pitchFamily="2" charset="0"/>
              </a:rPr>
              <a:t>Confidential file storage</a:t>
            </a:r>
          </a:p>
          <a:p>
            <a:pPr>
              <a:lnSpc>
                <a:spcPct val="200000"/>
              </a:lnSpc>
            </a:pPr>
            <a:r>
              <a:rPr sz="2900" dirty="0">
                <a:latin typeface="Sitka Banner Semibold" pitchFamily="2" charset="0"/>
              </a:rPr>
              <a:t> Follow-up </a:t>
            </a:r>
            <a:r>
              <a:rPr lang="en-GB" sz="2900" dirty="0">
                <a:latin typeface="Sitka Banner Semibold" pitchFamily="2" charset="0"/>
              </a:rPr>
              <a:t>&amp;</a:t>
            </a:r>
            <a:r>
              <a:rPr sz="2900" dirty="0">
                <a:latin typeface="Sitka Banner Semibold" pitchFamily="2" charset="0"/>
              </a:rPr>
              <a:t> action updates</a:t>
            </a:r>
            <a:endParaRPr lang="en-GB" sz="2900" dirty="0">
              <a:latin typeface="Sitka Banner Semibol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900" dirty="0">
                <a:latin typeface="Sitka Banner Semibold" pitchFamily="2" charset="0"/>
              </a:rPr>
              <a:t>5Rs</a:t>
            </a:r>
          </a:p>
          <a:p>
            <a:endParaRPr lang="en-GB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06532"/>
            <a:ext cx="8515351" cy="1584157"/>
          </a:xfrm>
        </p:spPr>
        <p:txBody>
          <a:bodyPr>
            <a:normAutofit/>
          </a:bodyPr>
          <a:lstStyle/>
          <a:p>
            <a:r>
              <a:rPr sz="3600" b="1" dirty="0">
                <a:latin typeface="Bahnschrift SemiBold" panose="020B0502040204020203" pitchFamily="34" charset="0"/>
              </a:rPr>
              <a:t>7. Key Responsibilities of </a:t>
            </a:r>
            <a:r>
              <a:rPr lang="en-GB" sz="3600" b="1" dirty="0">
                <a:latin typeface="Bahnschrift SemiBold" panose="020B0502040204020203" pitchFamily="34" charset="0"/>
              </a:rPr>
              <a:t>Teachers/</a:t>
            </a:r>
            <a:r>
              <a:rPr sz="3600" b="1" dirty="0">
                <a:latin typeface="Bahnschrift SemiBold" panose="020B0502040204020203" pitchFamily="34" charset="0"/>
              </a:rPr>
              <a:t>Coaches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2299316"/>
            <a:ext cx="4154750" cy="43088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Duty of care</a:t>
            </a: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Positive role modelling</a:t>
            </a: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Preventing abuse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Upholding safety policies</a:t>
            </a:r>
          </a:p>
          <a:p>
            <a:pPr>
              <a:lnSpc>
                <a:spcPct val="150000"/>
              </a:lnSpc>
            </a:pPr>
            <a:r>
              <a:rPr dirty="0">
                <a:latin typeface="Sitka Banner Semibold" pitchFamily="2" charset="0"/>
              </a:rPr>
              <a:t> Reporting concerns early</a:t>
            </a:r>
            <a:endParaRPr lang="en-GB" dirty="0">
              <a:latin typeface="Sitka Banner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Sitka Banner Semibold" pitchFamily="2" charset="0"/>
              </a:rPr>
              <a:t>SACs: Additional trainings in sport of speciality</a:t>
            </a:r>
          </a:p>
          <a:p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60926"/>
              </p:ext>
            </p:extLst>
          </p:nvPr>
        </p:nvGraphicFramePr>
        <p:xfrm>
          <a:off x="4412202" y="2135200"/>
          <a:ext cx="4687410" cy="4758900"/>
        </p:xfrm>
        <a:graphic>
          <a:graphicData uri="http://schemas.openxmlformats.org/drawingml/2006/table">
            <a:tbl>
              <a:tblPr/>
              <a:tblGrid>
                <a:gridCol w="4687410">
                  <a:extLst>
                    <a:ext uri="{9D8B030D-6E8A-4147-A177-3AD203B41FA5}">
                      <a16:colId xmlns:a16="http://schemas.microsoft.com/office/drawing/2014/main" val="944104415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7030A0"/>
                          </a:solidFill>
                        </a:rPr>
                        <a:t>KEY</a:t>
                      </a:r>
                      <a:r>
                        <a:rPr lang="en-GB" sz="1800" b="1" baseline="0" dirty="0">
                          <a:solidFill>
                            <a:srgbClr val="7030A0"/>
                          </a:solidFill>
                        </a:rPr>
                        <a:t> ASPECTS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55528"/>
                  </a:ext>
                </a:extLst>
              </a:tr>
              <a:tr h="57825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1. Adherence to rules, policies &amp; codes of conduct</a:t>
                      </a: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10319"/>
                  </a:ext>
                </a:extLst>
              </a:tr>
              <a:tr h="65698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2. Clean sport &amp; anti-doping obligations</a:t>
                      </a: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98153"/>
                  </a:ext>
                </a:extLst>
              </a:tr>
              <a:tr h="6569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3. Respect &amp; sportsmanship</a:t>
                      </a: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48720"/>
                  </a:ext>
                </a:extLst>
              </a:tr>
              <a:tr h="5960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4. Commitment &amp; discipline</a:t>
                      </a:r>
                      <a:r>
                        <a:rPr lang="en-US" sz="18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(compliance)</a:t>
                      </a:r>
                    </a:p>
                    <a:p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57573"/>
                  </a:ext>
                </a:extLst>
              </a:tr>
              <a:tr h="86342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5. Communication &amp; cooperation with (SPs)coaches, medical staff, teammates, police, legal, cleaners, cooks, </a:t>
                      </a:r>
                      <a:r>
                        <a:rPr lang="en-GB" sz="1800" dirty="0" err="1">
                          <a:solidFill>
                            <a:srgbClr val="7030A0"/>
                          </a:solidFill>
                        </a:rPr>
                        <a:t>askaris</a:t>
                      </a:r>
                      <a:endParaRPr lang="en-GB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31520"/>
                  </a:ext>
                </a:extLst>
              </a:tr>
              <a:tr h="596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6. Role in governance &amp; advocacy (if applicable)</a:t>
                      </a:r>
                    </a:p>
                    <a:p>
                      <a:endParaRPr lang="en-GB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29128"/>
                  </a:ext>
                </a:extLst>
              </a:tr>
              <a:tr h="36226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2880" marR="62880" marT="31440" marB="3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0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3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Bahnschrift SemiBold" panose="020B0502040204020203" pitchFamily="34" charset="0"/>
              </a:rPr>
              <a:t>8</a:t>
            </a:r>
            <a:r>
              <a:rPr sz="3600" b="1" dirty="0">
                <a:latin typeface="Bahnschrift SemiBold" panose="020B0502040204020203" pitchFamily="34" charset="0"/>
              </a:rPr>
              <a:t>. </a:t>
            </a:r>
            <a:r>
              <a:rPr lang="en-GB" sz="3600" b="1" dirty="0">
                <a:latin typeface="Bahnschrift SemiBold" panose="020B0502040204020203" pitchFamily="34" charset="0"/>
              </a:rPr>
              <a:t>Implementation plan</a:t>
            </a:r>
            <a:endParaRPr sz="36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33491"/>
            <a:ext cx="5484635" cy="498925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Sitka Banner Semibold" pitchFamily="2" charset="0"/>
              </a:rPr>
              <a:t>Enforce Olympic values</a:t>
            </a:r>
          </a:p>
          <a:p>
            <a:r>
              <a:rPr lang="en-GB" dirty="0">
                <a:latin typeface="Sitka Banner Semibold" pitchFamily="2" charset="0"/>
              </a:rPr>
              <a:t>Advocate</a:t>
            </a:r>
          </a:p>
          <a:p>
            <a:r>
              <a:rPr lang="en-GB" dirty="0">
                <a:latin typeface="Sitka Banner Semibold" pitchFamily="2" charset="0"/>
              </a:rPr>
              <a:t>Investment (giveback)</a:t>
            </a:r>
          </a:p>
          <a:p>
            <a:r>
              <a:rPr lang="en-GB" dirty="0">
                <a:latin typeface="Sitka Banner Semibold" pitchFamily="2" charset="0"/>
              </a:rPr>
              <a:t>Sensitize, safeguarding toolkits (IOC to IFs +NOCs)</a:t>
            </a:r>
          </a:p>
          <a:p>
            <a:r>
              <a:rPr lang="en-GB" dirty="0">
                <a:latin typeface="Sitka Banner Semibold" pitchFamily="2" charset="0"/>
              </a:rPr>
              <a:t>Enforce systems in our schools settings</a:t>
            </a:r>
          </a:p>
          <a:p>
            <a:r>
              <a:rPr lang="en-GB" dirty="0">
                <a:latin typeface="Sitka Banner Semibold" pitchFamily="2" charset="0"/>
              </a:rPr>
              <a:t> compliance = use media, funding, licencing, contracts</a:t>
            </a:r>
          </a:p>
          <a:p>
            <a:r>
              <a:rPr lang="en-GB" dirty="0">
                <a:latin typeface="Sitka Banner Semibold" pitchFamily="2" charset="0"/>
              </a:rPr>
              <a:t>Monitoring + Evaluation (feedback)</a:t>
            </a:r>
          </a:p>
          <a:p>
            <a:r>
              <a:rPr lang="en-GB" dirty="0">
                <a:latin typeface="Sitka Banner Semibold" pitchFamily="2" charset="0"/>
              </a:rPr>
              <a:t>Promote ethical conduct &amp; accountability in sports governance</a:t>
            </a:r>
          </a:p>
          <a:p>
            <a:r>
              <a:rPr lang="en-GB" dirty="0">
                <a:latin typeface="Sitka Banner Semibold" pitchFamily="2" charset="0"/>
              </a:rPr>
              <a:t>Partnerships (community engagement)</a:t>
            </a:r>
          </a:p>
          <a:p>
            <a:r>
              <a:rPr lang="en-GB" dirty="0">
                <a:latin typeface="Sitka Banner Semibold" pitchFamily="2" charset="0"/>
              </a:rPr>
              <a:t>Ensure schools run safeguarding committees of trained skilled Safeguarding officers</a:t>
            </a:r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81" y="896646"/>
            <a:ext cx="2974019" cy="5379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56" y="5869297"/>
            <a:ext cx="1160663" cy="1160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600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Comic Sans MS</vt:lpstr>
      <vt:lpstr>Sitka Banner Semibold</vt:lpstr>
      <vt:lpstr>Tahoma</vt:lpstr>
      <vt:lpstr>Office Theme</vt:lpstr>
      <vt:lpstr>School Safeguarding Systems &amp; Case Management</vt:lpstr>
      <vt:lpstr>1. Understanding Safeguarding</vt:lpstr>
      <vt:lpstr>2. Disclosures</vt:lpstr>
      <vt:lpstr>3. Referral Pathways in Uganda</vt:lpstr>
      <vt:lpstr>4. Working with Support Services</vt:lpstr>
      <vt:lpstr>5. Creating Safe School Sports Environments</vt:lpstr>
      <vt:lpstr>6. Reporting &amp; Case Management</vt:lpstr>
      <vt:lpstr>7. Key Responsibilities of Teachers/Coaches</vt:lpstr>
      <vt:lpstr>8. Implementation plan</vt:lpstr>
      <vt:lpstr>9. Conclusion: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Safeguarding Systems &amp; Case Management</dc:title>
  <dc:subject/>
  <dc:creator>Al</dc:creator>
  <cp:keywords/>
  <dc:description>generated using python-pptx</dc:description>
  <cp:lastModifiedBy>Jonathan Wangolo</cp:lastModifiedBy>
  <cp:revision>53</cp:revision>
  <dcterms:created xsi:type="dcterms:W3CDTF">2013-01-27T09:14:16Z</dcterms:created>
  <dcterms:modified xsi:type="dcterms:W3CDTF">2025-11-28T16:12:38Z</dcterms:modified>
  <cp:category/>
</cp:coreProperties>
</file>