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427" r:id="rId2"/>
    <p:sldId id="431" r:id="rId3"/>
    <p:sldId id="432" r:id="rId4"/>
    <p:sldId id="433" r:id="rId5"/>
    <p:sldId id="434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1" r:id="rId16"/>
    <p:sldId id="435" r:id="rId17"/>
    <p:sldId id="436" r:id="rId18"/>
    <p:sldId id="364" r:id="rId19"/>
    <p:sldId id="437" r:id="rId20"/>
    <p:sldId id="366" r:id="rId21"/>
    <p:sldId id="258" r:id="rId22"/>
    <p:sldId id="438" r:id="rId23"/>
    <p:sldId id="439" r:id="rId24"/>
    <p:sldId id="440" r:id="rId25"/>
    <p:sldId id="369" r:id="rId26"/>
    <p:sldId id="370" r:id="rId27"/>
    <p:sldId id="441" r:id="rId28"/>
    <p:sldId id="442" r:id="rId29"/>
    <p:sldId id="350" r:id="rId30"/>
    <p:sldId id="307" r:id="rId31"/>
    <p:sldId id="443" r:id="rId32"/>
    <p:sldId id="444" r:id="rId33"/>
    <p:sldId id="445" r:id="rId34"/>
    <p:sldId id="371" r:id="rId35"/>
    <p:sldId id="257" r:id="rId36"/>
    <p:sldId id="446" r:id="rId37"/>
    <p:sldId id="374" r:id="rId38"/>
    <p:sldId id="260" r:id="rId39"/>
    <p:sldId id="261" r:id="rId40"/>
    <p:sldId id="262" r:id="rId41"/>
    <p:sldId id="407" r:id="rId42"/>
    <p:sldId id="377" r:id="rId43"/>
    <p:sldId id="408" r:id="rId44"/>
    <p:sldId id="419" r:id="rId45"/>
    <p:sldId id="270" r:id="rId46"/>
    <p:sldId id="271" r:id="rId47"/>
    <p:sldId id="272" r:id="rId48"/>
    <p:sldId id="420" r:id="rId49"/>
    <p:sldId id="373" r:id="rId50"/>
    <p:sldId id="376" r:id="rId51"/>
    <p:sldId id="447" r:id="rId52"/>
    <p:sldId id="448" r:id="rId53"/>
    <p:sldId id="288" r:id="rId54"/>
    <p:sldId id="299" r:id="rId55"/>
    <p:sldId id="375" r:id="rId56"/>
    <p:sldId id="428" r:id="rId57"/>
    <p:sldId id="410" r:id="rId58"/>
    <p:sldId id="273" r:id="rId59"/>
    <p:sldId id="275" r:id="rId60"/>
    <p:sldId id="415" r:id="rId61"/>
    <p:sldId id="411" r:id="rId62"/>
    <p:sldId id="278" r:id="rId63"/>
    <p:sldId id="279" r:id="rId64"/>
    <p:sldId id="423" r:id="rId65"/>
    <p:sldId id="425" r:id="rId66"/>
    <p:sldId id="424" r:id="rId67"/>
    <p:sldId id="449" r:id="rId68"/>
    <p:sldId id="450" r:id="rId69"/>
    <p:sldId id="391" r:id="rId70"/>
    <p:sldId id="393" r:id="rId71"/>
    <p:sldId id="451" r:id="rId72"/>
    <p:sldId id="452" r:id="rId73"/>
    <p:sldId id="416" r:id="rId74"/>
    <p:sldId id="412" r:id="rId75"/>
    <p:sldId id="417" r:id="rId76"/>
    <p:sldId id="413" r:id="rId77"/>
    <p:sldId id="418" r:id="rId78"/>
    <p:sldId id="397" r:id="rId79"/>
    <p:sldId id="399" r:id="rId80"/>
    <p:sldId id="426" r:id="rId81"/>
    <p:sldId id="395" r:id="rId82"/>
    <p:sldId id="396" r:id="rId83"/>
    <p:sldId id="453" r:id="rId84"/>
    <p:sldId id="454" r:id="rId85"/>
    <p:sldId id="455" r:id="rId86"/>
    <p:sldId id="429" r:id="rId87"/>
    <p:sldId id="349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83F130-78EE-CB47-E33A-7DFAB7E1E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58076-77B8-0D32-AB29-834CC53ADA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B1C59-10F6-4A5D-8B7C-183864686324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B2608-466B-FBE1-07D0-5352F2371E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PATRICIA AYEBARE - IOC CERTIFIED SAFEGUARDING OFFICER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AE719-002D-AA71-D7C8-095C835F72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4AC62-42AD-45BE-AED0-5BAA726F0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0555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2956F-328C-4920-A452-D7BD1B519C55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PATRICIA AYEBARE - IOC CERTIFIED SAFEGUARDING OFFICER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B49CB-3CF9-478F-8336-000332EEC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8699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B49CB-3CF9-478F-8336-000332EEC2F6}" type="slidenum">
              <a:rPr lang="en-US" smtClean="0"/>
              <a:t>69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08FAA-0403-47A1-1CCA-C626408120D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D624938-D79B-4857-ABAF-76D2138207CA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A0433-0202-F5F0-FA9D-5A25CC999E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PATRICIA AYEBARE - IOC CERTIFIED SAFEGUARDING OFFICER</a:t>
            </a:r>
          </a:p>
        </p:txBody>
      </p:sp>
    </p:spTree>
    <p:extLst>
      <p:ext uri="{BB962C8B-B14F-4D97-AF65-F5344CB8AC3E}">
        <p14:creationId xmlns:p14="http://schemas.microsoft.com/office/powerpoint/2010/main" val="271263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29B7E-3831-3F3D-6B50-BB954AA9C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3DFEF-1510-37D8-79AD-67FFC90FF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4A42B-99BB-A419-B1FF-ED5C66352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152D-91B6-4E01-8410-C43F176D7E05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5D8AF-779E-CA4C-E595-CC0FE3ED6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55700-55E4-AA23-324A-6AB311AF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F1C7-F316-6D92-B548-2CFE0E1B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350C6-A925-9612-B41F-D99C71E32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0EAE6-B9C7-C39E-31C5-96E2D5B11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77EA-ED61-4B2B-AE67-A7209887B5DF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B0B54-3D41-4F1C-2213-0188145C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A0BDF-9982-F893-924E-EA237646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AEEAA-EBBD-161A-F4DB-808B198B30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D4980-79F0-1DE8-9BA4-1979CACA3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09969-0E3F-F293-333D-9469CD99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9E4FC-A254-42B9-8AD7-105BEF24864D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D616E-31B4-FB1D-F8C9-22C48769E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49A0E-9108-D3BF-8BDA-927064EC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3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D49B-CA0E-1C4C-4AC3-5BE96755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1A5FE-9AAE-49EE-59DF-735EA9AFE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8D0C1-8E95-C025-9BCE-09F299A9D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E542-E4A7-4128-BC6E-B3FDE69AC7F5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295C7-6D54-A6FD-A2DF-9050B7753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811838"/>
            <a:ext cx="4114800" cy="365125"/>
          </a:xfrm>
        </p:spPr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22940-2F66-4A55-9844-B198D967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731A-CE2B-31A3-3647-51FE8DD0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DFE47-E936-718D-4E1D-D0F903700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98A2-F1B3-4F66-F517-90D15BC3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6261-9D03-417B-8406-A366C64DF15E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41BEE-B2D5-6DC0-BBD1-52D53548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16F62-72A8-31C1-AD21-3EA7007C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0C74A-365E-ADF6-5767-BE7AABDF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A1101-7CF7-CE2C-1C37-5487217A9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7CDC9-F654-6DD7-9806-1BB3BD380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D08CE-2CE2-7F19-4A52-E472EC59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53B-052B-44C0-977C-8C4471FEA511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692C0-D9EA-FA35-5E00-3423BB86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5F3E4-5142-DD15-C4E9-A52168021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BC49-0516-6C8E-9A67-906F3A5B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2220E-F2F5-0784-AA02-2F22DA4D6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F2A80-AA29-E755-761E-8D7D238C2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2C7FD-663F-791A-37E0-95FBF1D6A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64E09-47BE-FBDF-E0D0-D884E1E3D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EBE33-B971-0849-EDBA-13652C194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1976-01AE-46BB-9AE0-72BDBCD8DA77}" type="datetime1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F6D272-CAF5-3B7F-529E-2CBF0E2FF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7F2E1-C86A-AFD2-918D-245F8328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965D8-3DC7-C9B4-6DE2-4160E87C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32BB4-57D6-2CFB-49E4-C0209C7E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9CF2-C481-4F5B-ABE2-2F02CA72F7E4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456FE-73E0-1FC1-2D91-1C761B66D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68A5A-2152-5187-1089-417C3F40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97E76-AE3F-B0DE-F685-17832BB6F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3B5E-67CB-4028-99D4-3C12B477E88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35DE0-FEDB-4AD8-97FB-F3DDCA71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6CB50-14F1-B342-4A49-8E33F75D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6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2367-EBA1-1CB9-0EC5-A5037A96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C40ED-6EBD-825A-A22A-02D64AA55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45A95-14FE-EB63-3D8C-44743694A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3BEE5-235C-0257-469E-167E4098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50FFD-BB5B-4EDD-9840-E7191F114CD6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D5ADD-1565-4D58-E00A-6FC926BA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7860B-1133-8675-82F5-B9E516DE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476FA-1998-B69E-F4F8-2C24956B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9FC3D7-F2DB-C9C9-31A8-80F1AB9C3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20AFB-BAE7-01D6-9FEC-D1710E54B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13498-61D1-F4DC-834D-E469E238D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1A24-6295-4C64-9985-1A9EABD22BA7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12A19-9A15-B716-313C-39201E2E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EF265-A6B7-0204-7729-4DE64C13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2E7B33-9048-B6D1-38B3-AC2A31BF2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713F1-F4C8-2B98-B93D-0EF1B93E9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D7219-CE1E-7947-66CA-ADB6755AB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1300" y="64134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0C73D-07A4-4955-B06D-E199A28029C8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16E62-7BE5-8ED7-132E-37125BF48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58118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PATRICIA AYEBARE - IOC CERTIFIED SAFEGUARDING OFFICER UG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94E04-FA05-7E83-08E3-3E6373FCE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BB7AE-20C9-45F7-A260-CF2A06CCF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athletics.org/athletics-better-world/news/safeguarding-essentials-training-course" TargetMode="External"/><Relationship Id="rId2" Type="http://schemas.openxmlformats.org/officeDocument/2006/relationships/hyperlink" Target="https://passport.world.rugby/safeguarding/safeguarding-essential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cef.org/" TargetMode="External"/><Relationship Id="rId4" Type="http://schemas.openxmlformats.org/officeDocument/2006/relationships/hyperlink" Target="https://safeguardinginfootball.fifa.com/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B6BD3E-E4D8-FA53-0279-F7082A554994}"/>
              </a:ext>
            </a:extLst>
          </p:cNvPr>
          <p:cNvSpPr txBox="1"/>
          <p:nvPr/>
        </p:nvSpPr>
        <p:spPr>
          <a:xfrm>
            <a:off x="155448" y="2346877"/>
            <a:ext cx="8915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SPORT SAFEGUARDING</a:t>
            </a:r>
          </a:p>
          <a:p>
            <a:r>
              <a:rPr lang="en-US" sz="4000" b="1" dirty="0">
                <a:solidFill>
                  <a:schemeClr val="tx2"/>
                </a:solidFill>
              </a:rPr>
              <a:t>ESSENTIALS</a:t>
            </a:r>
          </a:p>
          <a:p>
            <a:r>
              <a:rPr lang="en-US" sz="4000" b="1" dirty="0">
                <a:solidFill>
                  <a:schemeClr val="tx2"/>
                </a:solidFill>
              </a:rPr>
              <a:t> </a:t>
            </a:r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INNOPHINE, ENTEBBE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NOVEMBER 28, 2025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By Ms. PATRICIA AYEBARE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FD723-96C5-91F0-8BFE-6B08C0F94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9F10CC-0893-7319-5C97-FC3D4D3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B6E0-E636-4CC9-8589-BA47B37437AA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1F98E-5FA6-4D19-E7B0-F4BE7E0A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147FF-762D-C312-35EE-AC939222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6871DD-B416-BEC2-4C4E-DD2C0EB1D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9" t="20995" r="9855" b="2340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A2A0A-B2C6-B82F-BA9F-AB9BDAAE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C9C-0200-484E-925B-E8E5B776BA2F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75698-A49F-FCC8-A0B7-7298E126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1FF09-9D0F-010E-65B2-8F27CFF5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8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04C3C-4ED9-DA7D-9544-2B275EC38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66" b="280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0715B-1539-5B6D-A51C-C97588C1F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39E5D-21FB-4E11-8D22-5DDB52661BFE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A4C7E-26B4-5CF9-C690-DBD2FDE4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F6385-3E8C-E791-17C4-17DF27939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6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B8679C-B547-DE42-FB9A-DC458A833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47" b="9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F9E54-9900-9BB9-80BA-9CC4DE0B0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CEBD-545C-4E3D-872A-B31D3FFB1DB6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7D4D6-02C8-FCB0-9200-52777F1F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56FD8-40A0-A67A-5FEE-5AA8F3B5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CE7F89-B7C4-9298-5646-60F659CA1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99" b="23173"/>
          <a:stretch/>
        </p:blipFill>
        <p:spPr>
          <a:xfrm>
            <a:off x="0" y="0"/>
            <a:ext cx="12204022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AD1D5-05AD-D6CB-741B-9991271D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2BBDB-6DE5-479E-A846-F4D827BAFB7C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EB9EB-ECAB-32F5-FF51-0761E035D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06DEC-5B60-FD5D-8172-173E4487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369605-57D9-FC37-CCE2-BD0D7AE24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82"/>
          <a:stretch/>
        </p:blipFill>
        <p:spPr>
          <a:xfrm>
            <a:off x="0" y="49237"/>
            <a:ext cx="12191999" cy="67595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13558-52E4-E224-261A-1250FE2D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70E5-F176-41FD-B823-9F6B8A4C9EEE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55C9F-2E2A-58CA-BF49-3A8A2D88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04D5E-47BB-499C-1BFA-0206A260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5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7A0E9-E119-B643-CC2C-CDAA4040B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50" b="24829"/>
          <a:stretch/>
        </p:blipFill>
        <p:spPr>
          <a:xfrm>
            <a:off x="18447" y="0"/>
            <a:ext cx="12173553" cy="673139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00F4A-51BE-DF84-8424-9F9AFF2F4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0AA4-D503-48B1-94AF-D32D7988A070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D586F-79E1-9BF6-BBA6-B2D665730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80085-C26B-3037-3ED9-51EAE8D5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140E2-9DA8-FD46-B7A4-0664F1D93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B243-DDFE-45C2-BA07-231CB24A4731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A6CA0-9EAA-2C6D-38CD-376ACC93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F060A-FEF3-05E3-DE29-1F78860C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16</a:t>
            </a:fld>
            <a:endParaRPr lang="en-US"/>
          </a:p>
        </p:txBody>
      </p:sp>
      <p:pic>
        <p:nvPicPr>
          <p:cNvPr id="3074" name="Picture 2" descr="Misunderstanding - Free communications icons">
            <a:extLst>
              <a:ext uri="{FF2B5EF4-FFF2-40B4-BE49-F238E27FC236}">
                <a16:creationId xmlns:a16="http://schemas.microsoft.com/office/drawing/2014/main" id="{4EA74C30-AEC6-63D1-7C4F-5CA2661D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96" y="1680808"/>
            <a:ext cx="3923861" cy="39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B8489B-7A4F-ADEB-7173-3442337A31A3}"/>
              </a:ext>
            </a:extLst>
          </p:cNvPr>
          <p:cNvSpPr txBox="1"/>
          <p:nvPr/>
        </p:nvSpPr>
        <p:spPr>
          <a:xfrm>
            <a:off x="4218432" y="979982"/>
            <a:ext cx="7973568" cy="5664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600" b="1" kern="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Safeguarding Only Applies to Children</a:t>
            </a:r>
            <a:endParaRPr lang="en-US" sz="3600" kern="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600" b="1" kern="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It's Only About Sexual Abuse</a:t>
            </a:r>
            <a:endParaRPr lang="en-US" sz="3600" kern="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600" b="1" kern="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Abuse Doesn't Happen in "My" Sport/Club</a:t>
            </a:r>
            <a:endParaRPr lang="en-US" sz="3600" kern="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600" b="1" kern="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Safeguarding Hinders Performance</a:t>
            </a:r>
            <a:endParaRPr lang="en-US" sz="3600" kern="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600" b="1" kern="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Policies and Forms are Enough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600" b="1" kern="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Safeguarding is Only the Responsibility of the Welfare Officer</a:t>
            </a:r>
            <a:endParaRPr lang="en-US" sz="3600" kern="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993095-F313-95D3-2877-76B4816BBFB2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2060"/>
                </a:solidFill>
              </a:rPr>
              <a:t>COMMON MISCONCEPTIONS </a:t>
            </a:r>
          </a:p>
        </p:txBody>
      </p:sp>
    </p:spTree>
    <p:extLst>
      <p:ext uri="{BB962C8B-B14F-4D97-AF65-F5344CB8AC3E}">
        <p14:creationId xmlns:p14="http://schemas.microsoft.com/office/powerpoint/2010/main" val="3689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8AFED-83DE-E5FB-68A8-89787BA1D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646B2-B896-DC67-521C-02B1CC085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19B1D-8C3C-4209-B98E-9FA5579C15AE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E64DF-0465-7922-49A2-0D3851ED2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048ED-7CBC-0ADB-F14B-84058A44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17</a:t>
            </a:fld>
            <a:endParaRPr lang="en-US"/>
          </a:p>
        </p:txBody>
      </p:sp>
      <p:pic>
        <p:nvPicPr>
          <p:cNvPr id="3074" name="Picture 2" descr="Misunderstanding - Free communications icons">
            <a:extLst>
              <a:ext uri="{FF2B5EF4-FFF2-40B4-BE49-F238E27FC236}">
                <a16:creationId xmlns:a16="http://schemas.microsoft.com/office/drawing/2014/main" id="{F0020716-B5E2-158E-73A7-AD92ED2F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645" y="1776877"/>
            <a:ext cx="3923861" cy="39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BBAD31-B467-E054-B016-FC30D544F2C1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2060"/>
                </a:solidFill>
              </a:rPr>
              <a:t>COMMON MISCONCEPTIONS </a:t>
            </a:r>
          </a:p>
        </p:txBody>
      </p:sp>
      <p:sp>
        <p:nvSpPr>
          <p:cNvPr id="2" name="Content Placeholder 1"/>
          <p:cNvSpPr txBox="1">
            <a:spLocks/>
          </p:cNvSpPr>
          <p:nvPr/>
        </p:nvSpPr>
        <p:spPr>
          <a:xfrm>
            <a:off x="374983" y="1157262"/>
            <a:ext cx="816166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600" b="1" kern="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Contact is Always Forbidden</a:t>
            </a:r>
            <a:endParaRPr lang="en-US" sz="3600" kern="1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“Harassment and abuse only happen in certain countries.”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“It’s a woman ’s-only problem”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“The demand to win comes at a high cost.”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“This is just how 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it is”</a:t>
            </a:r>
          </a:p>
        </p:txBody>
      </p:sp>
    </p:spTree>
    <p:extLst>
      <p:ext uri="{BB962C8B-B14F-4D97-AF65-F5344CB8AC3E}">
        <p14:creationId xmlns:p14="http://schemas.microsoft.com/office/powerpoint/2010/main" val="37954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6" name="FIFA Guardia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4015"/>
            <a:ext cx="12192000" cy="606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2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72EF1-4123-51E8-0EEC-D728E42C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80E5-7798-4889-AC9D-948CA45548A9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7A74A-ED0E-3AAE-7806-8FE3DE87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7A1E9-5247-EEC6-A371-17D15381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19</a:t>
            </a:fld>
            <a:endParaRPr lang="en-US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39151" y="1253331"/>
            <a:ext cx="1173245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x-none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2046" y="580794"/>
            <a:ext cx="101479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‘Safeguarding’ is sometimes used as an </a:t>
            </a:r>
            <a:r>
              <a:rPr lang="en-US" sz="4400" dirty="0">
                <a:solidFill>
                  <a:srgbClr val="FF0000"/>
                </a:solidFill>
              </a:rPr>
              <a:t>umbrella</a:t>
            </a:r>
            <a:r>
              <a:rPr lang="en-US" sz="4400" dirty="0"/>
              <a:t> word but what does it include?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9427" y="2234513"/>
            <a:ext cx="91531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7030A0"/>
                </a:solidFill>
              </a:rPr>
              <a:t>You may have heard ‘child protection’ used before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endParaRPr lang="en-US" sz="3600" b="1" dirty="0">
              <a:solidFill>
                <a:srgbClr val="7030A0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7030A0"/>
                </a:solidFill>
              </a:rPr>
              <a:t>Safeguarding and child protection are </a:t>
            </a:r>
            <a:r>
              <a:rPr lang="en-US" sz="4000" b="1" dirty="0">
                <a:solidFill>
                  <a:srgbClr val="FF0000"/>
                </a:solidFill>
              </a:rPr>
              <a:t>closely linked </a:t>
            </a:r>
            <a:r>
              <a:rPr lang="en-US" sz="3600" b="1" dirty="0">
                <a:solidFill>
                  <a:srgbClr val="7030A0"/>
                </a:solidFill>
              </a:rPr>
              <a:t>but they mean </a:t>
            </a:r>
            <a:r>
              <a:rPr lang="en-US" sz="3600" b="1" dirty="0">
                <a:solidFill>
                  <a:srgbClr val="FF0000"/>
                </a:solidFill>
              </a:rPr>
              <a:t>different things</a:t>
            </a:r>
          </a:p>
        </p:txBody>
      </p:sp>
    </p:spTree>
    <p:extLst>
      <p:ext uri="{BB962C8B-B14F-4D97-AF65-F5344CB8AC3E}">
        <p14:creationId xmlns:p14="http://schemas.microsoft.com/office/powerpoint/2010/main" val="40265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4C8952-8CF3-0170-4268-CC80BA1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695" y="1164004"/>
            <a:ext cx="5592028" cy="52824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D59F0-6638-1C50-69D0-CDA104BA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70D6-A174-427E-AE5A-22FBA24629FE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E20C3-204E-EF41-88AC-0BAABA31C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71DC4-494B-C057-7568-0625D786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E062760-2473-ED2A-C83B-9C82179B372B}"/>
              </a:ext>
            </a:extLst>
          </p:cNvPr>
          <p:cNvSpPr txBox="1">
            <a:spLocks/>
          </p:cNvSpPr>
          <p:nvPr/>
        </p:nvSpPr>
        <p:spPr>
          <a:xfrm>
            <a:off x="712631" y="1629584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 defTabSz="1219170"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Keep Phones in silence / Turn Off</a:t>
            </a:r>
          </a:p>
          <a:p>
            <a:pPr algn="l" defTabSz="1219170"/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189" indent="-457189" algn="l" defTabSz="1219170"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rgbClr val="FF0000"/>
                </a:solidFill>
              </a:rPr>
              <a:t>NO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 Chewing Gum / anything</a:t>
            </a:r>
          </a:p>
          <a:p>
            <a:pPr marL="457189" indent="-457189" algn="l" defTabSz="1219170">
              <a:buFont typeface="Wingdings" panose="05000000000000000000" pitchFamily="2" charset="2"/>
              <a:buChar char="§"/>
            </a:pP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189" indent="-457189" algn="l" defTabSz="1219170"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Confidentiality is </a:t>
            </a:r>
            <a:r>
              <a:rPr lang="en-GB" sz="2800" b="1" dirty="0">
                <a:solidFill>
                  <a:srgbClr val="FF0000"/>
                </a:solidFill>
              </a:rPr>
              <a:t>PARAMOUNT</a:t>
            </a:r>
          </a:p>
          <a:p>
            <a:pPr algn="l" defTabSz="1219170"/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189" indent="-457189" algn="l" defTabSz="1219170"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All contributions are welcome</a:t>
            </a:r>
          </a:p>
          <a:p>
            <a:pPr algn="l" defTabSz="1219170"/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189" indent="-457189" algn="l" defTabSz="1219170"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Questions are encouraged</a:t>
            </a:r>
          </a:p>
          <a:p>
            <a:pPr algn="l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02BE0E-80E5-53D8-16E6-BE6596FBC8F3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2060"/>
                </a:solidFill>
              </a:rPr>
              <a:t>HOUSE KEEPING RULES</a:t>
            </a:r>
          </a:p>
        </p:txBody>
      </p:sp>
    </p:spTree>
    <p:extLst>
      <p:ext uri="{BB962C8B-B14F-4D97-AF65-F5344CB8AC3E}">
        <p14:creationId xmlns:p14="http://schemas.microsoft.com/office/powerpoint/2010/main" val="13560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417E-6154-715D-BE0E-D02F56DD1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+mn-lt"/>
              </a:rPr>
              <a:t>WHAT IS SAFEGUARDING</a:t>
            </a:r>
            <a:endParaRPr lang="en-US" dirty="0">
              <a:latin typeface="+mn-lt"/>
            </a:endParaRPr>
          </a:p>
        </p:txBody>
      </p:sp>
      <p:pic>
        <p:nvPicPr>
          <p:cNvPr id="4" name="Picture 4" descr="Questions GIFs - Get the best gif on GIFER">
            <a:extLst>
              <a:ext uri="{FF2B5EF4-FFF2-40B4-BE49-F238E27FC236}">
                <a16:creationId xmlns:a16="http://schemas.microsoft.com/office/drawing/2014/main" id="{DAD00AA4-8649-FDDE-31B7-5CC4C1A5C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3073" y="1623897"/>
            <a:ext cx="4127112" cy="5078655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3B4CB-19B0-D49C-9E9E-3DE6265F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C9AD-F0CC-48F3-A0E4-CA59F604E64B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6B9CB-BC7E-7A30-D0FC-3405BE23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016-EF2F-3E9F-983B-8A6285683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ctr"/>
            <a:r>
              <a:rPr lang="en-US" b="1" dirty="0">
                <a:latin typeface="+mn-lt"/>
              </a:rPr>
              <a:t>SAFEGUARDING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US" b="0" dirty="0"/>
              <a:t>Safeguarding is about </a:t>
            </a:r>
            <a:r>
              <a:rPr lang="en-US" b="0" dirty="0">
                <a:solidFill>
                  <a:srgbClr val="FF0000"/>
                </a:solidFill>
              </a:rPr>
              <a:t>creating</a:t>
            </a:r>
            <a:r>
              <a:rPr lang="en-US" b="0" dirty="0"/>
              <a:t> safe environments and preventing children and vulnerable adults from experiencing harm or abuse.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052F53-E4A3-8689-28AD-F449F87FD2CC}"/>
              </a:ext>
            </a:extLst>
          </p:cNvPr>
          <p:cNvSpPr txBox="1">
            <a:spLocks/>
          </p:cNvSpPr>
          <p:nvPr/>
        </p:nvSpPr>
        <p:spPr>
          <a:xfrm>
            <a:off x="948070" y="26233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/>
            <a:r>
              <a:rPr lang="en-US" b="1" dirty="0">
                <a:solidFill>
                  <a:schemeClr val="tx2"/>
                </a:solidFill>
                <a:latin typeface="+mn-lt"/>
              </a:rPr>
              <a:t>CHILD PROTECTION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1A7F1B-D0D5-725E-135A-CF81A380EFA8}"/>
              </a:ext>
            </a:extLst>
          </p:cNvPr>
          <p:cNvSpPr txBox="1">
            <a:spLocks/>
          </p:cNvSpPr>
          <p:nvPr/>
        </p:nvSpPr>
        <p:spPr>
          <a:xfrm>
            <a:off x="981598" y="40838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UNICEF defines it as ensuring that every child has the right to live free from violence, exploitation and abuse</a:t>
            </a:r>
          </a:p>
          <a:p>
            <a:endParaRPr lang="en-US" dirty="0"/>
          </a:p>
          <a:p>
            <a:r>
              <a:rPr lang="en-US" dirty="0"/>
              <a:t>Child protection refers to the safeguarding of children from violence, exploitation, abuse, abandonment, and neglect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0AC137-C7EA-409D-ECF6-188636A74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EE90-8711-4F0E-A77E-1B0D9CFB99A4}" type="datetime1">
              <a:rPr lang="en-US" smtClean="0"/>
              <a:t>11/28/2025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CE6634-2021-EBE3-0233-07548C936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78EC24-BE6B-F86F-BAB1-3EBB174A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0B154-ABC9-CF3D-59E4-DC2A7E66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0778-22D5-4AE0-825A-1B296E44A11D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22B0F-FD18-0511-D9FA-FAFB5D30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13908-30A8-B676-97AE-3F270F08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2060"/>
                </a:solidFill>
              </a:rPr>
              <a:t>DEFINITION OF SAFEGUARDING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500" y="1736763"/>
            <a:ext cx="3821223" cy="426419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72277" y="1626308"/>
            <a:ext cx="8026223" cy="4895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This is the </a:t>
            </a:r>
            <a:r>
              <a:rPr lang="en-US" sz="2800" b="1" u="sng" dirty="0">
                <a:solidFill>
                  <a:srgbClr val="FF0000"/>
                </a:solidFill>
              </a:rPr>
              <a:t>TAKING OF PROACTIVE ACTIONS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de-CH" sz="2800" dirty="0">
                <a:solidFill>
                  <a:schemeClr val="accent1">
                    <a:lumMod val="50000"/>
                  </a:schemeClr>
                </a:solidFill>
              </a:rPr>
              <a:t>to </a:t>
            </a:r>
            <a:r>
              <a:rPr lang="de-CH" sz="2800" b="1" dirty="0">
                <a:solidFill>
                  <a:srgbClr val="FF0000"/>
                </a:solidFill>
              </a:rPr>
              <a:t>PROMOTE</a:t>
            </a:r>
            <a:r>
              <a:rPr lang="de-CH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2800" dirty="0">
                <a:solidFill>
                  <a:schemeClr val="accent1">
                    <a:lumMod val="50000"/>
                  </a:schemeClr>
                </a:solidFill>
              </a:rPr>
              <a:t>the well-being of children (U-18) vulnerable adults, and adults by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keeping them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safe from harm and abuse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protecting of children, vulnerable adults and adults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It means doing everything possible to prevent any kind of harm or abuse from happening.</a:t>
            </a:r>
            <a:endParaRPr lang="de-CH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69757-B64A-10F6-9831-F5FA64CF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C3A0-379C-4F1A-A5C5-9DA76EC58BF3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16A0D-E06D-722C-BBA2-EA2E076F6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9C9F9-C67F-2AB4-F7D9-60802BBC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2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400" b="1">
                <a:solidFill>
                  <a:schemeClr val="accent1">
                    <a:lumMod val="50000"/>
                  </a:schemeClr>
                </a:solidFill>
              </a:rPr>
              <a:t>MAINLY FOCUSES ON</a:t>
            </a:r>
            <a:endParaRPr lang="en-GB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753794" y="2883878"/>
          <a:ext cx="10515600" cy="891918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918"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2456117" y="1211439"/>
            <a:ext cx="8813277" cy="2371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/>
              <a:t>The things we do to </a:t>
            </a:r>
            <a:r>
              <a:rPr lang="en-US" sz="2800" dirty="0">
                <a:solidFill>
                  <a:srgbClr val="FF0000"/>
                </a:solidFill>
              </a:rPr>
              <a:t>minimize risk</a:t>
            </a:r>
            <a:r>
              <a:rPr lang="en-US" sz="2800" dirty="0"/>
              <a:t>.</a:t>
            </a:r>
          </a:p>
          <a:p>
            <a:pPr algn="l"/>
            <a:endParaRPr lang="en-US" sz="2800" dirty="0"/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2800" dirty="0"/>
              <a:t> It means doing everything possible </a:t>
            </a:r>
            <a:r>
              <a:rPr lang="en-US" sz="2800" dirty="0">
                <a:solidFill>
                  <a:srgbClr val="FF0000"/>
                </a:solidFill>
              </a:rPr>
              <a:t>to prevent any kind </a:t>
            </a:r>
            <a:r>
              <a:rPr lang="en-US" sz="2800" dirty="0"/>
              <a:t>of harm or abuse from happening such as physical, sexual, emotional abuse and neglect, grooming, trafficking and exploitation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7" y="1017085"/>
            <a:ext cx="1869452" cy="2543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203" y="4017199"/>
            <a:ext cx="2074797" cy="286207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926080" y="4705507"/>
            <a:ext cx="7191123" cy="2152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The things we </a:t>
            </a:r>
            <a:r>
              <a:rPr lang="en-US" dirty="0">
                <a:solidFill>
                  <a:srgbClr val="FF0000"/>
                </a:solidFill>
              </a:rPr>
              <a:t>need to do </a:t>
            </a:r>
            <a:r>
              <a:rPr lang="en-US" dirty="0"/>
              <a:t>when we’re concerned that someone is at </a:t>
            </a:r>
            <a:r>
              <a:rPr lang="en-US" dirty="0">
                <a:solidFill>
                  <a:srgbClr val="FF0000"/>
                </a:solidFill>
              </a:rPr>
              <a:t>risk</a:t>
            </a:r>
            <a:r>
              <a:rPr lang="en-US" dirty="0"/>
              <a:t> or suffering harm or abuse</a:t>
            </a:r>
          </a:p>
        </p:txBody>
      </p:sp>
    </p:spTree>
    <p:extLst>
      <p:ext uri="{BB962C8B-B14F-4D97-AF65-F5344CB8AC3E}">
        <p14:creationId xmlns:p14="http://schemas.microsoft.com/office/powerpoint/2010/main" val="25220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8D143-8AF6-0C47-A4B8-BE488C92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A025C-AAF1-4FEC-A7B4-206D6597D94D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F4803-B4EE-BE8E-EC71-476D54CDE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38957-0CD1-C780-6945-119FB807A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1" descr="https://www.open.edu/openlearncreate/pluginfile.php/751179/mod_oucontent/oucontent/80901/e0b005b3/89e31298/unicef_safeguarding_3_lightbulb_icon_76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97" y="-70741"/>
            <a:ext cx="2233805" cy="223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212531"/>
              </p:ext>
            </p:extLst>
          </p:nvPr>
        </p:nvGraphicFramePr>
        <p:xfrm>
          <a:off x="521027" y="1697038"/>
          <a:ext cx="10515600" cy="41148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Who is responsible for providing safe sport environments?</a:t>
                      </a:r>
                    </a:p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3600" dirty="0"/>
                        <a:t>Everyone in sport has a duty to make sure activities are delivered as safely as possible.</a:t>
                      </a:r>
                    </a:p>
                    <a:p>
                      <a:pPr algn="ctr"/>
                      <a:endParaRPr lang="en-US" sz="3600" dirty="0"/>
                    </a:p>
                    <a:p>
                      <a:pPr algn="ctr"/>
                      <a:r>
                        <a:rPr lang="en-US" sz="3600" dirty="0"/>
                        <a:t>This is part of our safeguarding responsibility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01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WHO IS A SAFEGUARDING OFFICER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318" y="1860890"/>
            <a:ext cx="6450355" cy="458587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 safeguarding officer is a person who manages safeguarding concerns and protects children, athletes, officials or team entourage from abuse and harm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They are the </a:t>
            </a:r>
            <a:r>
              <a:rPr lang="en-US" sz="3200" b="1" dirty="0">
                <a:solidFill>
                  <a:srgbClr val="FF0000"/>
                </a:solidFill>
              </a:rPr>
              <a:t>FIRST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point of </a:t>
            </a:r>
            <a:r>
              <a:rPr lang="en-US" sz="3200" b="1" dirty="0">
                <a:solidFill>
                  <a:srgbClr val="FF0000"/>
                </a:solidFill>
              </a:rPr>
              <a:t>CONTACT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for issues related to abuse, poor practice</a:t>
            </a:r>
          </a:p>
        </p:txBody>
      </p:sp>
      <p:pic>
        <p:nvPicPr>
          <p:cNvPr id="5122" name="Picture 2" descr="What is meant by Safeguarding? - Rose &amp; Rose">
            <a:extLst>
              <a:ext uri="{FF2B5EF4-FFF2-40B4-BE49-F238E27FC236}">
                <a16:creationId xmlns:a16="http://schemas.microsoft.com/office/drawing/2014/main" id="{DBA98562-9863-AD4D-B849-1E1C808D4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74" y="2118501"/>
            <a:ext cx="5292826" cy="317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9F2547-BF1D-6049-AC37-683A8F8C9D94}"/>
              </a:ext>
            </a:extLst>
          </p:cNvPr>
          <p:cNvCxnSpPr/>
          <p:nvPr/>
        </p:nvCxnSpPr>
        <p:spPr>
          <a:xfrm>
            <a:off x="187569" y="1254369"/>
            <a:ext cx="1200443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F9EE27-06B8-CA46-AADF-F8190DC6EFE0}"/>
              </a:ext>
            </a:extLst>
          </p:cNvPr>
          <p:cNvCxnSpPr/>
          <p:nvPr/>
        </p:nvCxnSpPr>
        <p:spPr>
          <a:xfrm>
            <a:off x="93784" y="6440416"/>
            <a:ext cx="1200443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1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ROLES OF A SAFEGUARDING OFFICER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272" y="1253331"/>
            <a:ext cx="7249640" cy="5142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To implement safeguarding policies and procedures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To report any concerns or incidents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To provide support and guidance to players, staff and officials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To collaborate with Union/Federation/Association/Club in making sure there is compliance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Creating more awareness about safeguarding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7160B-D022-AA05-E831-A3DB5AA65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912" y="1520455"/>
            <a:ext cx="4544059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167" r="3909"/>
          <a:stretch/>
        </p:blipFill>
        <p:spPr>
          <a:xfrm>
            <a:off x="0" y="809357"/>
            <a:ext cx="5602310" cy="51535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A55FB-D7EE-63C8-ED17-ECC25C95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4C10-FE1E-4904-B162-F87C8771F047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AFB4A-ECB3-E342-03FA-5C52BF752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87490-58CF-C898-C7BC-145BF7D63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2"/>
            <a:ext cx="12192000" cy="7911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PRINCIPLES OF SAFEGUARDING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610896" y="791136"/>
            <a:ext cx="6581104" cy="713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TO always act in the best interests of children and everyone involved in sports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To respect and promote everyone’s rights throughout sport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To apply all the principles and practices in the safeguarding toolkits without discrimination of any kind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To ensure </a:t>
            </a:r>
            <a:r>
              <a:rPr lang="en-US" sz="2800" dirty="0" err="1"/>
              <a:t>safeguiarding</a:t>
            </a:r>
            <a:r>
              <a:rPr lang="en-US" sz="2800" dirty="0"/>
              <a:t> for everyone in sports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24BFFF-5D7D-50FE-C470-C2555D121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7" r="3909"/>
          <a:stretch/>
        </p:blipFill>
        <p:spPr>
          <a:xfrm>
            <a:off x="0" y="809357"/>
            <a:ext cx="5602310" cy="51535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8B897-B3FD-00A2-AC4C-7B3D2A2F9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8212-0B64-46B8-BB07-A573F3003626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537BB-CCBE-03CC-C28E-8F1673E2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990CF-C5FD-BDAA-537F-98469905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53F09-AF99-97E4-4D71-2C2FDBBB1B9E}"/>
              </a:ext>
            </a:extLst>
          </p:cNvPr>
          <p:cNvSpPr/>
          <p:nvPr/>
        </p:nvSpPr>
        <p:spPr>
          <a:xfrm>
            <a:off x="0" y="-2"/>
            <a:ext cx="12192000" cy="7911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PRINCIPLES OF SAFEGUARDING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2680E3-8944-C9C2-21F6-B604D3A1A8F3}"/>
              </a:ext>
            </a:extLst>
          </p:cNvPr>
          <p:cNvSpPr/>
          <p:nvPr/>
        </p:nvSpPr>
        <p:spPr>
          <a:xfrm>
            <a:off x="5602310" y="967123"/>
            <a:ext cx="6581104" cy="519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To ensure safeguarding for children and everyone in sports is everyone’s responsibility, regardless of the country we are from or the role we hold in sports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To ensure roles and responsibilities are defined within our sports federations or Associations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7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7217-48B5-6798-0F4F-9B641F539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Watch this video which shows a grassroots tennis club and one of the players, Felipe.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As you watch the video, think about whether Felipe has been harmed or abused?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3D01E-7473-E983-14CF-38E4DF97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1E13-6314-4F0E-AD25-F5BBC7C12713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0AD22-1555-4927-0354-0F9B47008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3AB5D-5E19-04BD-4FB9-7FF3CA0F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1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04DFBB-7267-3271-AD5A-0A563460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695" y="1164004"/>
            <a:ext cx="5592028" cy="52824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3ADA9-6C6E-460E-4924-F97DAE5E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2C8-8DD0-4142-A5ED-044B444506F7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51EBF-90AD-E392-D4BC-630160381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7499-C119-C181-8EA5-049423CE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BFB490-0B71-E73B-1A52-548465D41255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2060"/>
                </a:solidFill>
              </a:rPr>
              <a:t>CONTENT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1F96B7-D329-2555-D264-2EF80AC7ACCA}"/>
              </a:ext>
            </a:extLst>
          </p:cNvPr>
          <p:cNvSpPr txBox="1">
            <a:spLocks/>
          </p:cNvSpPr>
          <p:nvPr/>
        </p:nvSpPr>
        <p:spPr>
          <a:xfrm>
            <a:off x="557784" y="1629584"/>
            <a:ext cx="5412647" cy="522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defTabSz="1219170">
              <a:buFont typeface="+mj-lt"/>
              <a:buAutoNum type="arabicPeriod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Misconceptions</a:t>
            </a:r>
          </a:p>
          <a:p>
            <a:pPr marL="514350" indent="-514350" algn="l" defTabSz="1219170">
              <a:buFont typeface="+mj-lt"/>
              <a:buAutoNum type="arabicPeriod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Definition </a:t>
            </a:r>
          </a:p>
          <a:p>
            <a:pPr marL="514350" indent="-514350" algn="l" defTabSz="1219170">
              <a:buFont typeface="+mj-lt"/>
              <a:buAutoNum type="arabicPeriod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Roles and Responsibilities</a:t>
            </a:r>
          </a:p>
          <a:p>
            <a:pPr marL="514350" indent="-514350" algn="l" defTabSz="1219170">
              <a:buFont typeface="+mj-lt"/>
              <a:buAutoNum type="arabicPeriod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Principles of safeguarding </a:t>
            </a:r>
          </a:p>
          <a:p>
            <a:pPr marL="514350" indent="-514350" algn="l" defTabSz="1219170">
              <a:buFont typeface="+mj-lt"/>
              <a:buAutoNum type="arabicPeriod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Reporting mechanisms </a:t>
            </a:r>
          </a:p>
          <a:p>
            <a:pPr marL="514350" indent="-514350" algn="l" defTabSz="1219170">
              <a:buFont typeface="+mj-lt"/>
              <a:buAutoNum type="arabicPeriod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7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c5227_2023_vid001_unicef_tennis_1920x1080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733" y="173736"/>
            <a:ext cx="11574534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8D762-614B-A6EC-DB45-768C70561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91CB9-7ABB-41B9-9B87-031B3C1A1492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A66C6-FA7E-6326-EF04-0B0DE3F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70241-B875-2E8C-F0E2-20DB4A1F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1" descr="https://www.open.edu/openlearncreate/pluginfile.php/751179/mod_oucontent/oucontent/80901/e0b005b3/89e31298/unicef_safeguarding_3_lightbulb_icon_76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4" y="172879"/>
            <a:ext cx="2149697" cy="21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70FF2B-591C-37F6-CA75-7E482D40858B}"/>
              </a:ext>
            </a:extLst>
          </p:cNvPr>
          <p:cNvSpPr txBox="1"/>
          <p:nvPr/>
        </p:nvSpPr>
        <p:spPr>
          <a:xfrm>
            <a:off x="2377440" y="681037"/>
            <a:ext cx="9628632" cy="584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Yes, Felipe has been harmed and abused.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Both aggressive language and being hit can cause emotional harm.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Hitting someone is considered physical harm, even if no marks are visible.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These are examples of poor coaching practice and are a form of abuse.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Felipe will probably remember being humiliated in front of others forever</a:t>
            </a:r>
          </a:p>
        </p:txBody>
      </p:sp>
    </p:spTree>
    <p:extLst>
      <p:ext uri="{BB962C8B-B14F-4D97-AF65-F5344CB8AC3E}">
        <p14:creationId xmlns:p14="http://schemas.microsoft.com/office/powerpoint/2010/main" val="40602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18184-7425-7CD7-C916-57D8A5081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3CB9A-0715-4808-B2D0-2B8E27BD45AD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373698-FC9E-19F4-817A-F63E01E1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79480-2CCF-A97C-A6BD-652AD7F9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434995"/>
              </p:ext>
            </p:extLst>
          </p:nvPr>
        </p:nvGraphicFramePr>
        <p:xfrm>
          <a:off x="753794" y="2343955"/>
          <a:ext cx="10515600" cy="37490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13603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Everyone has the </a:t>
                      </a:r>
                      <a:r>
                        <a:rPr lang="en-US" sz="4800" b="1" dirty="0">
                          <a:solidFill>
                            <a:srgbClr val="FF0000"/>
                          </a:solidFill>
                        </a:rPr>
                        <a:t>right</a:t>
                      </a:r>
                      <a:r>
                        <a:rPr lang="en-US" sz="4800" b="1" dirty="0"/>
                        <a:t> to play and serve sport in a </a:t>
                      </a:r>
                      <a:r>
                        <a:rPr lang="en-US" sz="4800" b="1" dirty="0">
                          <a:solidFill>
                            <a:srgbClr val="FF0000"/>
                          </a:solidFill>
                        </a:rPr>
                        <a:t>safe</a:t>
                      </a:r>
                      <a:r>
                        <a:rPr lang="en-US" sz="4800" b="1" dirty="0"/>
                        <a:t> and </a:t>
                      </a:r>
                      <a:r>
                        <a:rPr lang="en-US" sz="4800" b="1" dirty="0">
                          <a:solidFill>
                            <a:srgbClr val="FF0000"/>
                          </a:solidFill>
                        </a:rPr>
                        <a:t>supportive environment</a:t>
                      </a:r>
                      <a:r>
                        <a:rPr lang="en-US" sz="4800" b="1" dirty="0"/>
                        <a:t>, especially children (mass)</a:t>
                      </a:r>
                      <a:r>
                        <a:rPr lang="en-US" sz="4800" b="1" baseline="0" dirty="0"/>
                        <a:t>, elite and Pro athletes and the vulnerable adults</a:t>
                      </a:r>
                      <a:endParaRPr lang="en-US" sz="4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1" descr="https://www.open.edu/openlearncreate/pluginfile.php/751179/mod_oucontent/oucontent/80901/e0b005b3/89e31298/unicef_safeguarding_3_lightbulb_icon_76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88" y="52195"/>
            <a:ext cx="2275538" cy="22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56002A-4D20-4A71-A796-859E92D8E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F07-E5BE-4DF2-A914-E0711F3A11E8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ABFFE-3654-0F01-B9B7-00B16483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E17B0-A555-2B63-3EF7-739C732A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1" descr="https://www.open.edu/openlearncreate/pluginfile.php/751179/mod_oucontent/oucontent/80901/e0b005b3/89e31298/unicef_safeguarding_3_lightbulb_icon_76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98" y="-2"/>
            <a:ext cx="1744394" cy="174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0109" y="1914596"/>
            <a:ext cx="103803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What is safeguarding about?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Safeguarding is about the things we can do to </a:t>
            </a:r>
            <a:r>
              <a:rPr lang="en-US" sz="4000" b="1" dirty="0">
                <a:solidFill>
                  <a:srgbClr val="FF0000"/>
                </a:solidFill>
              </a:rPr>
              <a:t>prevent</a:t>
            </a:r>
            <a:r>
              <a:rPr lang="en-US" sz="4000" dirty="0"/>
              <a:t> </a:t>
            </a:r>
            <a:r>
              <a:rPr lang="en-US" sz="3200" dirty="0"/>
              <a:t>Felipe’s coach behaving like he does, and the way we </a:t>
            </a:r>
            <a:r>
              <a:rPr lang="en-US" sz="4000" b="1" dirty="0">
                <a:solidFill>
                  <a:srgbClr val="FF0000"/>
                </a:solidFill>
              </a:rPr>
              <a:t>respond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if we find out an athlete or player like Felipe is at risk of harm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5330" y="5891237"/>
            <a:ext cx="9129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Safeguarding includes much more than just addressing poor practice.</a:t>
            </a:r>
          </a:p>
        </p:txBody>
      </p:sp>
    </p:spTree>
    <p:extLst>
      <p:ext uri="{BB962C8B-B14F-4D97-AF65-F5344CB8AC3E}">
        <p14:creationId xmlns:p14="http://schemas.microsoft.com/office/powerpoint/2010/main" val="35280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WHAT ARE WE SAFEGUARDING FROM?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4" descr="Questions GIFs - Get the best gif on GIF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4633" y="791136"/>
            <a:ext cx="6121008" cy="6066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9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609" y="2138016"/>
            <a:ext cx="5514975" cy="2876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38016"/>
            <a:ext cx="5505450" cy="287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5B60D-9878-1A91-4263-3412C9FF00BB}"/>
              </a:ext>
            </a:extLst>
          </p:cNvPr>
          <p:cNvSpPr txBox="1"/>
          <p:nvPr/>
        </p:nvSpPr>
        <p:spPr>
          <a:xfrm>
            <a:off x="1977656" y="713785"/>
            <a:ext cx="9221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THE FOUR MAIN FORMS OF VIOLENT ACTS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C8E46-00FB-812D-D240-F09C943D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D6CA-2C2B-4556-8FF3-BCD6B82B40F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CDF9F-5159-37BC-AD4D-1E631AB5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0B6D6-3D58-E592-4D1A-DC8EB43A1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B44EB5-A0AC-FD57-6BAB-60B1F015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F24-294D-48FC-98C7-FD592D1D06C5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358E4-A445-CC99-3306-1532250F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99649-693D-EAA1-E121-3D714BE5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10991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Definitions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78" y="1776904"/>
            <a:ext cx="3966808" cy="276376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1439478" y="2397408"/>
            <a:ext cx="3434513" cy="19583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377"/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Sexual abuse</a:t>
            </a:r>
            <a:endParaRPr lang="en-GB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algn="ctr" defTabSz="914377"/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Any conduct of a sexual nature, whether non-contact, contact or penetrative, where consent is coerced/manipulated </a:t>
            </a:r>
          </a:p>
          <a:p>
            <a:pPr algn="ctr" defTabSz="914377"/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or is not or cannot be given (as is the case with children). </a:t>
            </a:r>
            <a:endParaRPr lang="es-ES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Picture 6" descr="Icon  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7" y="2440015"/>
            <a:ext cx="1531572" cy="1531572"/>
          </a:xfrm>
          <a:prstGeom prst="rect">
            <a:avLst/>
          </a:prstGeom>
        </p:spPr>
      </p:pic>
      <p:sp>
        <p:nvSpPr>
          <p:cNvPr id="10" name="Freeform 7"/>
          <p:cNvSpPr/>
          <p:nvPr/>
        </p:nvSpPr>
        <p:spPr bwMode="auto">
          <a:xfrm>
            <a:off x="5551654" y="1119053"/>
            <a:ext cx="2884007" cy="1469671"/>
          </a:xfrm>
          <a:custGeom>
            <a:avLst/>
            <a:gdLst/>
            <a:ahLst/>
            <a:cxnLst>
              <a:cxn ang="0">
                <a:pos x="329" y="322"/>
              </a:cxn>
              <a:cxn ang="0">
                <a:pos x="268" y="255"/>
              </a:cxn>
              <a:cxn ang="0">
                <a:pos x="268" y="0"/>
              </a:cxn>
              <a:cxn ang="0">
                <a:pos x="0" y="0"/>
              </a:cxn>
              <a:cxn ang="0">
                <a:pos x="0" y="7"/>
              </a:cxn>
              <a:cxn ang="0">
                <a:pos x="0" y="302"/>
              </a:cxn>
              <a:cxn ang="0">
                <a:pos x="96" y="276"/>
              </a:cxn>
              <a:cxn ang="0">
                <a:pos x="221" y="322"/>
              </a:cxn>
              <a:cxn ang="0">
                <a:pos x="329" y="322"/>
              </a:cxn>
            </a:cxnLst>
            <a:rect l="0" t="0" r="r" b="b"/>
            <a:pathLst>
              <a:path w="329" h="322">
                <a:moveTo>
                  <a:pt x="329" y="322"/>
                </a:moveTo>
                <a:cubicBezTo>
                  <a:pt x="312" y="297"/>
                  <a:pt x="292" y="274"/>
                  <a:pt x="268" y="255"/>
                </a:cubicBezTo>
                <a:cubicBezTo>
                  <a:pt x="268" y="0"/>
                  <a:pt x="268" y="0"/>
                  <a:pt x="26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"/>
                  <a:pt x="0" y="7"/>
                  <a:pt x="0" y="7"/>
                </a:cubicBezTo>
                <a:cubicBezTo>
                  <a:pt x="0" y="302"/>
                  <a:pt x="0" y="302"/>
                  <a:pt x="0" y="302"/>
                </a:cubicBezTo>
                <a:cubicBezTo>
                  <a:pt x="28" y="286"/>
                  <a:pt x="61" y="276"/>
                  <a:pt x="96" y="276"/>
                </a:cubicBezTo>
                <a:cubicBezTo>
                  <a:pt x="144" y="276"/>
                  <a:pt x="187" y="294"/>
                  <a:pt x="221" y="322"/>
                </a:cubicBezTo>
                <a:lnTo>
                  <a:pt x="329" y="322"/>
                </a:lnTo>
                <a:close/>
              </a:path>
            </a:pathLst>
          </a:custGeom>
          <a:solidFill>
            <a:srgbClr val="0094D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>
              <a:solidFill>
                <a:srgbClr val="000000"/>
              </a:solidFill>
              <a:latin typeface="FWWC2023 SemiBold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5751009" y="682953"/>
            <a:ext cx="1889337" cy="192314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/>
            <a:r>
              <a:rPr lang="en-GB" b="1" dirty="0">
                <a:solidFill>
                  <a:srgbClr val="FFFFFF"/>
                </a:solidFill>
              </a:rPr>
              <a:t>Physical abuse</a:t>
            </a:r>
          </a:p>
          <a:p>
            <a:pPr algn="ctr" defTabSz="914377"/>
            <a:endParaRPr lang="en-GB" b="1" dirty="0">
              <a:solidFill>
                <a:srgbClr val="FFFFFF"/>
              </a:solidFill>
            </a:endParaRPr>
          </a:p>
          <a:p>
            <a:pPr algn="ctr" defTabSz="914377"/>
            <a:r>
              <a:rPr lang="en-GB" dirty="0">
                <a:solidFill>
                  <a:srgbClr val="FFFFFF"/>
                </a:solidFill>
              </a:rPr>
              <a:t>Physical harm, trauma or injury.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Picture 9" descr="Icon  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221" y="1063147"/>
            <a:ext cx="1580419" cy="1609481"/>
          </a:xfrm>
          <a:prstGeom prst="rect">
            <a:avLst/>
          </a:prstGeom>
        </p:spPr>
      </p:pic>
      <p:sp>
        <p:nvSpPr>
          <p:cNvPr id="13" name="Freeform 9"/>
          <p:cNvSpPr/>
          <p:nvPr/>
        </p:nvSpPr>
        <p:spPr bwMode="auto">
          <a:xfrm>
            <a:off x="7991978" y="2641943"/>
            <a:ext cx="2983324" cy="273610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49" y="104"/>
              </a:cxn>
              <a:cxn ang="0">
                <a:pos x="0" y="233"/>
              </a:cxn>
              <a:cxn ang="0">
                <a:pos x="0" y="339"/>
              </a:cxn>
              <a:cxn ang="0">
                <a:pos x="76" y="269"/>
              </a:cxn>
              <a:cxn ang="0">
                <a:pos x="335" y="269"/>
              </a:cxn>
              <a:cxn ang="0">
                <a:pos x="335" y="0"/>
              </a:cxn>
              <a:cxn ang="0">
                <a:pos x="19" y="0"/>
              </a:cxn>
            </a:cxnLst>
            <a:rect l="0" t="0" r="r" b="b"/>
            <a:pathLst>
              <a:path w="335" h="339">
                <a:moveTo>
                  <a:pt x="19" y="0"/>
                </a:moveTo>
                <a:cubicBezTo>
                  <a:pt x="38" y="30"/>
                  <a:pt x="49" y="66"/>
                  <a:pt x="49" y="104"/>
                </a:cubicBezTo>
                <a:cubicBezTo>
                  <a:pt x="49" y="154"/>
                  <a:pt x="30" y="199"/>
                  <a:pt x="0" y="233"/>
                </a:cubicBezTo>
                <a:cubicBezTo>
                  <a:pt x="0" y="339"/>
                  <a:pt x="0" y="339"/>
                  <a:pt x="0" y="339"/>
                </a:cubicBezTo>
                <a:cubicBezTo>
                  <a:pt x="29" y="320"/>
                  <a:pt x="55" y="296"/>
                  <a:pt x="76" y="269"/>
                </a:cubicBezTo>
                <a:cubicBezTo>
                  <a:pt x="335" y="269"/>
                  <a:pt x="335" y="269"/>
                  <a:pt x="335" y="269"/>
                </a:cubicBezTo>
                <a:cubicBezTo>
                  <a:pt x="335" y="0"/>
                  <a:pt x="335" y="0"/>
                  <a:pt x="335" y="0"/>
                </a:cubicBezTo>
                <a:lnTo>
                  <a:pt x="19" y="0"/>
                </a:lnTo>
                <a:close/>
              </a:path>
            </a:pathLst>
          </a:custGeom>
          <a:solidFill>
            <a:srgbClr val="05B05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>
              <a:solidFill>
                <a:srgbClr val="000000"/>
              </a:solidFill>
              <a:latin typeface="FWWC2023 SemiBold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8191134" y="2588724"/>
            <a:ext cx="2427391" cy="22250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377"/>
            <a:r>
              <a:rPr lang="en-GB" b="1" dirty="0">
                <a:solidFill>
                  <a:srgbClr val="FFFFFF"/>
                </a:solidFill>
              </a:rPr>
              <a:t>Neglect</a:t>
            </a:r>
          </a:p>
          <a:p>
            <a:pPr algn="ctr" defTabSz="914377"/>
            <a:endParaRPr lang="en-GB" b="1" dirty="0">
              <a:solidFill>
                <a:srgbClr val="FFFFFF"/>
              </a:solidFill>
            </a:endParaRPr>
          </a:p>
          <a:p>
            <a:pPr algn="ctr" defTabSz="914377"/>
            <a:r>
              <a:rPr lang="en-GB" dirty="0">
                <a:solidFill>
                  <a:srgbClr val="FFFFFF"/>
                </a:solidFill>
              </a:rPr>
              <a:t>Repeated failure to meet a person’s physical and emotional needs or to protect them from exposure to danger. </a:t>
            </a:r>
            <a:endParaRPr lang="en-GB" b="1" dirty="0">
              <a:solidFill>
                <a:srgbClr val="FFFFFF"/>
              </a:solidFill>
            </a:endParaRPr>
          </a:p>
        </p:txBody>
      </p:sp>
      <p:pic>
        <p:nvPicPr>
          <p:cNvPr id="15" name="Picture 12" descr="Icon  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836" y="5317544"/>
            <a:ext cx="1443649" cy="1453175"/>
          </a:xfrm>
          <a:prstGeom prst="rect">
            <a:avLst/>
          </a:prstGeom>
        </p:spPr>
      </p:pic>
      <p:sp>
        <p:nvSpPr>
          <p:cNvPr id="16" name="Freeform 8"/>
          <p:cNvSpPr/>
          <p:nvPr/>
        </p:nvSpPr>
        <p:spPr bwMode="auto">
          <a:xfrm>
            <a:off x="4592510" y="4663504"/>
            <a:ext cx="3187013" cy="2233312"/>
          </a:xfrm>
          <a:custGeom>
            <a:avLst/>
            <a:gdLst/>
            <a:ahLst/>
            <a:cxnLst>
              <a:cxn ang="0">
                <a:pos x="337" y="17"/>
              </a:cxn>
              <a:cxn ang="0">
                <a:pos x="233" y="47"/>
              </a:cxn>
              <a:cxn ang="0">
                <a:pos x="107" y="0"/>
              </a:cxn>
              <a:cxn ang="0">
                <a:pos x="0" y="0"/>
              </a:cxn>
              <a:cxn ang="0">
                <a:pos x="69" y="75"/>
              </a:cxn>
              <a:cxn ang="0">
                <a:pos x="69" y="334"/>
              </a:cxn>
              <a:cxn ang="0">
                <a:pos x="337" y="333"/>
              </a:cxn>
              <a:cxn ang="0">
                <a:pos x="337" y="17"/>
              </a:cxn>
            </a:cxnLst>
            <a:rect l="0" t="0" r="r" b="b"/>
            <a:pathLst>
              <a:path w="337" h="334">
                <a:moveTo>
                  <a:pt x="337" y="17"/>
                </a:moveTo>
                <a:cubicBezTo>
                  <a:pt x="307" y="36"/>
                  <a:pt x="272" y="47"/>
                  <a:pt x="233" y="47"/>
                </a:cubicBezTo>
                <a:cubicBezTo>
                  <a:pt x="185" y="47"/>
                  <a:pt x="141" y="29"/>
                  <a:pt x="107" y="0"/>
                </a:cubicBezTo>
                <a:cubicBezTo>
                  <a:pt x="0" y="0"/>
                  <a:pt x="0" y="0"/>
                  <a:pt x="0" y="0"/>
                </a:cubicBezTo>
                <a:cubicBezTo>
                  <a:pt x="18" y="29"/>
                  <a:pt x="42" y="54"/>
                  <a:pt x="69" y="75"/>
                </a:cubicBezTo>
                <a:cubicBezTo>
                  <a:pt x="69" y="334"/>
                  <a:pt x="69" y="334"/>
                  <a:pt x="69" y="334"/>
                </a:cubicBezTo>
                <a:cubicBezTo>
                  <a:pt x="337" y="333"/>
                  <a:pt x="337" y="333"/>
                  <a:pt x="337" y="333"/>
                </a:cubicBezTo>
                <a:lnTo>
                  <a:pt x="337" y="17"/>
                </a:lnTo>
                <a:close/>
              </a:path>
            </a:pathLst>
          </a:custGeom>
          <a:solidFill>
            <a:srgbClr val="F6931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>
              <a:solidFill>
                <a:srgbClr val="000000"/>
              </a:solidFill>
              <a:latin typeface="FWWC2023 SemiBold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5051307" y="5086304"/>
            <a:ext cx="2603878" cy="16916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377"/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Harassment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 </a:t>
            </a:r>
          </a:p>
          <a:p>
            <a:pPr algn="ctr" defTabSz="914377"/>
            <a:endParaRPr lang="en-GB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algn="ctr" defTabSz="914377"/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Any </a:t>
            </a: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unwanted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 physical or verbal behaviour aimed at offending or humiliating someone.</a:t>
            </a:r>
            <a:endParaRPr lang="es-ES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8" name="Oval 15"/>
          <p:cNvSpPr/>
          <p:nvPr/>
        </p:nvSpPr>
        <p:spPr bwMode="ltGray">
          <a:xfrm>
            <a:off x="5196305" y="2549337"/>
            <a:ext cx="2821867" cy="2225041"/>
          </a:xfrm>
          <a:prstGeom prst="ellipse">
            <a:avLst/>
          </a:prstGeom>
          <a:solidFill>
            <a:schemeClr val="bg1"/>
          </a:solidFill>
          <a:ln w="3175">
            <a:solidFill>
              <a:srgbClr val="05B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4377"/>
            <a:r>
              <a:rPr lang="en-GB" sz="1600" b="1" dirty="0">
                <a:solidFill>
                  <a:srgbClr val="05B056"/>
                </a:solidFill>
                <a:latin typeface="Frutiger LT Com 45 Light"/>
              </a:rPr>
              <a:t>Psychological abuse</a:t>
            </a:r>
          </a:p>
          <a:p>
            <a:pPr algn="ctr" defTabSz="914377"/>
            <a:r>
              <a:rPr lang="en-GB" sz="1600" dirty="0">
                <a:solidFill>
                  <a:srgbClr val="05B056"/>
                </a:solidFill>
                <a:latin typeface="Frutiger LT Com 45 Light"/>
              </a:rPr>
              <a:t>Deliberate, </a:t>
            </a:r>
          </a:p>
          <a:p>
            <a:pPr algn="ctr" defTabSz="914377"/>
            <a:r>
              <a:rPr lang="en-GB" sz="1600" dirty="0">
                <a:solidFill>
                  <a:srgbClr val="05B056"/>
                </a:solidFill>
                <a:latin typeface="Frutiger LT Com 45 Light"/>
              </a:rPr>
              <a:t>repeated, non-contact </a:t>
            </a:r>
          </a:p>
          <a:p>
            <a:pPr algn="ctr" defTabSz="914377"/>
            <a:r>
              <a:rPr lang="en-GB" sz="1600" dirty="0">
                <a:solidFill>
                  <a:srgbClr val="05B056"/>
                </a:solidFill>
                <a:latin typeface="Frutiger LT Com 45 Light"/>
              </a:rPr>
              <a:t>behaviour within a power </a:t>
            </a:r>
          </a:p>
          <a:p>
            <a:pPr algn="ctr" defTabSz="914377"/>
            <a:r>
              <a:rPr lang="en-GB" sz="1600" dirty="0">
                <a:solidFill>
                  <a:srgbClr val="05B056"/>
                </a:solidFill>
                <a:latin typeface="Frutiger LT Com 45 Light"/>
              </a:rPr>
              <a:t>differentiated relationship </a:t>
            </a:r>
            <a:endParaRPr lang="en-US" sz="1600" b="1" dirty="0">
              <a:solidFill>
                <a:srgbClr val="05B056"/>
              </a:solidFill>
              <a:latin typeface="Frutiger LT Com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14766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447" y="485953"/>
            <a:ext cx="5557005" cy="5640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726F2-9056-473F-7E01-56AB31CDD64E}"/>
              </a:ext>
            </a:extLst>
          </p:cNvPr>
          <p:cNvSpPr txBox="1"/>
          <p:nvPr/>
        </p:nvSpPr>
        <p:spPr>
          <a:xfrm>
            <a:off x="6815467" y="1967599"/>
            <a:ext cx="4657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/>
              <a:t>Forcing athletes to run several times round the track when they haven’t done something the coach asked them to do and punishment by exhaustion for forgetting their kit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67429-4713-FCC8-A102-1EB08C77E7E1}"/>
              </a:ext>
            </a:extLst>
          </p:cNvPr>
          <p:cNvSpPr txBox="1"/>
          <p:nvPr/>
        </p:nvSpPr>
        <p:spPr>
          <a:xfrm>
            <a:off x="5983472" y="766948"/>
            <a:ext cx="6097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PHYSICAL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BF8CC-9E36-500D-F2E8-3A683E26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3A8E-387D-4C6A-97EB-0C92BA46C29B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3C4C6-38D0-1711-B6D1-B3173086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71606-C738-D9F8-2141-D930E4D3A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89551" y="1448172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800" dirty="0"/>
              <a:t>A 16-year-old golfer was asked by the golf professional at her club to caddy for him in a local tournament. 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/>
              <a:t>Everything went well on the course, but when the professional dropped her home, he asked her for a kiss. 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/>
              <a:t>She did not know what to do, so she gave him a peck on the cheek, to which he responded that he wanted a real kiss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91" y="940996"/>
            <a:ext cx="5442280" cy="5491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3AC50-2ABF-B4B1-6756-EC6D5911C108}"/>
              </a:ext>
            </a:extLst>
          </p:cNvPr>
          <p:cNvSpPr txBox="1"/>
          <p:nvPr/>
        </p:nvSpPr>
        <p:spPr>
          <a:xfrm>
            <a:off x="5889551" y="341645"/>
            <a:ext cx="6097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SEXUAL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48B8C0-BF8B-2D05-8D06-78A2A1F0D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6706F-7876-4A6B-8A56-2CCC2E5B71F4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14BA4-6601-64EB-99B2-1F54116AA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8A3BD-607A-BADA-4F4D-750CEFED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415" y="380947"/>
            <a:ext cx="5792676" cy="57926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6634" y="1749632"/>
            <a:ext cx="4945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women’s netball team includes several gender non-binary players. </a:t>
            </a:r>
          </a:p>
          <a:p>
            <a:endParaRPr lang="en-US" sz="2800" dirty="0"/>
          </a:p>
          <a:p>
            <a:r>
              <a:rPr lang="en-US" sz="2800" dirty="0"/>
              <a:t>The coach frequently makes comments saying "are you a boy?" and labels their haircut a ‘</a:t>
            </a:r>
            <a:r>
              <a:rPr lang="en-US" sz="2800" dirty="0" err="1"/>
              <a:t>boycut</a:t>
            </a:r>
            <a:r>
              <a:rPr lang="en-US" sz="2800" dirty="0"/>
              <a:t>’.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9D30D-ED1B-A670-5E31-527D5E45EF0E}"/>
              </a:ext>
            </a:extLst>
          </p:cNvPr>
          <p:cNvSpPr txBox="1"/>
          <p:nvPr/>
        </p:nvSpPr>
        <p:spPr>
          <a:xfrm>
            <a:off x="138223" y="227177"/>
            <a:ext cx="8292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EMOTIONAL/PSYCHOLOGICAL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F585B0-3BD8-7E5E-D159-33AC308F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1054-F02A-42AC-8697-173CD3BFCCC4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20D6C-A3F9-33DD-A0F5-A74AF024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B4B2C-5163-33A8-F3B7-864BB1FE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D7CDA-7D97-EEC2-AB6B-EB666CB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C389-B431-43C6-AF48-3C7D7C9BFFC0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67DFC-41D0-D63D-5759-89348D65A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3C91B-86E6-A172-455F-9DFCFEEC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FE4899-5224-44AD-BF8F-8512D6F32F47}"/>
              </a:ext>
            </a:extLst>
          </p:cNvPr>
          <p:cNvSpPr/>
          <p:nvPr/>
        </p:nvSpPr>
        <p:spPr>
          <a:xfrm>
            <a:off x="0" y="-2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WHO IS THIS PROGRAM FOR?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AB301C-FCAA-06FA-B871-BAB37B15019D}"/>
              </a:ext>
            </a:extLst>
          </p:cNvPr>
          <p:cNvSpPr/>
          <p:nvPr/>
        </p:nvSpPr>
        <p:spPr>
          <a:xfrm>
            <a:off x="343435" y="1614642"/>
            <a:ext cx="81179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This program is designed for everyone from grassroots to the elite or the Professionalism </a:t>
            </a:r>
          </a:p>
          <a:p>
            <a:r>
              <a:rPr lang="en-US" sz="2800" dirty="0"/>
              <a:t>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This course explains how safeguarding is everybody’s responsibility.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As a committee member, a delegate, Club owner, </a:t>
            </a:r>
            <a:r>
              <a:rPr lang="en-US" sz="2800" dirty="0" err="1"/>
              <a:t>manager,coach</a:t>
            </a:r>
            <a:r>
              <a:rPr lang="en-US" sz="2800" dirty="0"/>
              <a:t> you have a part to play in keeping children, athletes and other </a:t>
            </a:r>
            <a:r>
              <a:rPr lang="en-US" sz="2800" dirty="0" err="1"/>
              <a:t>officals</a:t>
            </a:r>
            <a:r>
              <a:rPr lang="en-US" sz="2800" dirty="0"/>
              <a:t> safe in football</a:t>
            </a:r>
          </a:p>
          <a:p>
            <a:endParaRPr lang="en-US" sz="2800" dirty="0"/>
          </a:p>
        </p:txBody>
      </p:sp>
      <p:pic>
        <p:nvPicPr>
          <p:cNvPr id="9" name="Imagen 7">
            <a:extLst>
              <a:ext uri="{FF2B5EF4-FFF2-40B4-BE49-F238E27FC236}">
                <a16:creationId xmlns:a16="http://schemas.microsoft.com/office/drawing/2014/main" id="{99191688-D3E7-FED3-7691-683DDCF61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777" y="1427670"/>
            <a:ext cx="3821223" cy="42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57819" y="1520754"/>
            <a:ext cx="523166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wheelchair user was invited to participate in a tennis competition. </a:t>
            </a:r>
          </a:p>
          <a:p>
            <a:endParaRPr lang="en-US" sz="2800" dirty="0"/>
          </a:p>
          <a:p>
            <a:r>
              <a:rPr lang="en-US" sz="2800" dirty="0"/>
              <a:t>There was no accessible changing room and toilet facilities at the venue. </a:t>
            </a:r>
          </a:p>
          <a:p>
            <a:endParaRPr lang="en-US" sz="2800" dirty="0"/>
          </a:p>
          <a:p>
            <a:r>
              <a:rPr lang="en-US" sz="2800" dirty="0"/>
              <a:t>Upon raising this, the wheelchair user is told to "stop complaining and adapt".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7" y="420810"/>
            <a:ext cx="5998203" cy="6016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844BDA-15F8-6B1C-2723-74037D54EF8F}"/>
              </a:ext>
            </a:extLst>
          </p:cNvPr>
          <p:cNvSpPr txBox="1"/>
          <p:nvPr/>
        </p:nvSpPr>
        <p:spPr>
          <a:xfrm>
            <a:off x="6281183" y="420810"/>
            <a:ext cx="6097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NEGLECT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6F88CA-ED0C-128E-91D2-DEDCDE3AA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0480-A33B-4E52-9473-A4D47559A38D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276D28-871C-2F7F-E4AD-64E58380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6B2E2-4B05-F381-00C0-ED6EF43F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3B26C-ACB0-8847-0085-15C19FCF9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70BBC-B04C-B7B5-64C5-7B35B8F84F0B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2"/>
                </a:solidFill>
              </a:rPr>
              <a:t>OTHER FORMS OF HARM &amp; ABUSE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7" name="Picture 4" descr="Questions GIFs - Get the best gif on GIFER">
            <a:extLst>
              <a:ext uri="{FF2B5EF4-FFF2-40B4-BE49-F238E27FC236}">
                <a16:creationId xmlns:a16="http://schemas.microsoft.com/office/drawing/2014/main" id="{438714F1-5CD9-7A14-F459-247B904B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4633" y="791136"/>
            <a:ext cx="6121008" cy="6066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701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BULLYING</a:t>
            </a:r>
            <a:endParaRPr lang="en-US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754" y="1470085"/>
            <a:ext cx="71681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/>
              <a:t>Bullying is often found to be the </a:t>
            </a:r>
            <a:r>
              <a:rPr lang="en-US" sz="3200" b="1" dirty="0"/>
              <a:t>number one</a:t>
            </a:r>
            <a:r>
              <a:rPr lang="en-US" sz="3200" dirty="0"/>
              <a:t> concern for children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/>
              <a:t>It is a form of emotional/psychological abuse</a:t>
            </a:r>
          </a:p>
          <a:p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/>
              <a:t>It’s not just an issue for children </a:t>
            </a:r>
          </a:p>
          <a:p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/>
              <a:t>It also affects many adults in sport.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B51234-E3D2-AF7B-005A-19FE16C70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219" y="1210278"/>
            <a:ext cx="4674781" cy="467478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1A97D4-E3B1-4AC1-2AF5-1DF9188D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1290-8467-416E-90F1-61A1213962EF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01305-9AF0-45BF-53BD-EF5A5475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56BC6-3DA5-7111-27B5-7DA7AF4D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4BD26-5803-38CC-5EA7-FDF03BD53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9C2F3F-6D91-B134-A343-6481CBDC3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14" y="367511"/>
            <a:ext cx="5215486" cy="52559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89E3F0-F0B9-7BC4-91DE-2F4F71CE00B7}"/>
              </a:ext>
            </a:extLst>
          </p:cNvPr>
          <p:cNvSpPr/>
          <p:nvPr/>
        </p:nvSpPr>
        <p:spPr>
          <a:xfrm>
            <a:off x="5650581" y="658833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Bullying can have long-term effects and can happen wherever people get together – including within sport.</a:t>
            </a:r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It’s sometimes assumed that bullying between children is less serious than abuse by adults – but this is </a:t>
            </a:r>
            <a:r>
              <a:rPr lang="en-US" sz="2800" b="1" dirty="0"/>
              <a:t>not</a:t>
            </a:r>
            <a:r>
              <a:rPr lang="en-US" sz="2800" dirty="0"/>
              <a:t> necessarily true. </a:t>
            </a:r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Bullying </a:t>
            </a:r>
            <a:r>
              <a:rPr lang="en-US" sz="2800" dirty="0" err="1"/>
              <a:t>behaviour</a:t>
            </a:r>
            <a:r>
              <a:rPr lang="en-US" sz="2800" dirty="0"/>
              <a:t> always requires a response.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05E303-A8F8-75DE-A862-F8F8EEFEE7D5}"/>
              </a:ext>
            </a:extLst>
          </p:cNvPr>
          <p:cNvSpPr/>
          <p:nvPr/>
        </p:nvSpPr>
        <p:spPr>
          <a:xfrm>
            <a:off x="5473372" y="562350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The impact of bullying can last a lifetime – it’s always important to act.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05E52-2907-9510-9C98-46B173FC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7C68-2E9F-4F0A-A55B-AC6BF072A8D5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67E78-23D5-8520-CE26-61F04AA5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522B6-A73D-E8CC-FE72-6C557341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0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48337-A12E-2228-7049-AEB7451D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3D6C-8ADA-2C1E-258A-99C0F801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99949"/>
            <a:ext cx="10515600" cy="988187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BULLYING TAKES MANY FORMS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368AE4-A01C-6F31-BF06-60AAF0946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821103"/>
              </p:ext>
            </p:extLst>
          </p:nvPr>
        </p:nvGraphicFramePr>
        <p:xfrm>
          <a:off x="630936" y="900811"/>
          <a:ext cx="10945368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232">
                  <a:extLst>
                    <a:ext uri="{9D8B030D-6E8A-4147-A177-3AD203B41FA5}">
                      <a16:colId xmlns:a16="http://schemas.microsoft.com/office/drawing/2014/main" val="3002158431"/>
                    </a:ext>
                  </a:extLst>
                </a:gridCol>
                <a:gridCol w="2752344">
                  <a:extLst>
                    <a:ext uri="{9D8B030D-6E8A-4147-A177-3AD203B41FA5}">
                      <a16:colId xmlns:a16="http://schemas.microsoft.com/office/drawing/2014/main" val="3048169482"/>
                    </a:ext>
                  </a:extLst>
                </a:gridCol>
                <a:gridCol w="7479792">
                  <a:extLst>
                    <a:ext uri="{9D8B030D-6E8A-4147-A177-3AD203B41FA5}">
                      <a16:colId xmlns:a16="http://schemas.microsoft.com/office/drawing/2014/main" val="3813032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177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Physical</a:t>
                      </a:r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hitting, pushing, kicking or other physical assaults; intimidating; taking or damaging belongings.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101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Verbal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offensive name-calling, insults or gossiping, spreading nasty </a:t>
                      </a:r>
                      <a:r>
                        <a:rPr lang="en-US" sz="2000" dirty="0" err="1"/>
                        <a:t>rumours</a:t>
                      </a:r>
                      <a:r>
                        <a:rPr lang="en-US" sz="2000" dirty="0"/>
                        <a:t>, constantly undermining someone.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416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Non-verbal</a:t>
                      </a:r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using offensive hand gestures or signs; excluding, ignoring or ‘blanking’ someone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287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Racist, sexist or </a:t>
                      </a:r>
                      <a:r>
                        <a:rPr lang="en-US" sz="2000" u="none" dirty="0">
                          <a:solidFill>
                            <a:schemeClr val="tx1"/>
                          </a:solidFill>
                        </a:rPr>
                        <a:t>homophobic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racist remarks, sexist comments, or homophobic, transphobic or gender-related 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313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Sexual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sexualised</a:t>
                      </a:r>
                      <a:r>
                        <a:rPr lang="en-US" sz="2000" dirty="0"/>
                        <a:t> name-calling, comments, or threats; inappropriate and uninvited touching; inappropriate sexual propositions.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745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Online</a:t>
                      </a:r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use of social media or text messages to make comments, send threats, and spread </a:t>
                      </a:r>
                      <a:r>
                        <a:rPr lang="en-US" sz="2000" dirty="0" err="1"/>
                        <a:t>rumours</a:t>
                      </a:r>
                      <a:r>
                        <a:rPr lang="en-US" sz="2000" dirty="0"/>
                        <a:t> and allegations.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81683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A951B-932A-3E7C-BBED-7E1A653B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FF6A-17F3-4EC1-8000-6C2685983153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666C3-CB2E-E0A3-4AFA-7CA7DF27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A8427-952A-E387-F3DC-F6D5BA79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DIGITAL BULLYING &amp; HARRESEMENT 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3808" y="1600536"/>
            <a:ext cx="5483678" cy="516731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051A17-27F7-128C-8E98-32CC433C7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3DE5C-38D8-4AA4-B13F-B5E021FBFD02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C8FD-DF0F-7427-CF54-51C5C970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EC685-0798-F15E-245E-0224623B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336" y="210312"/>
            <a:ext cx="11015858" cy="18653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0" dirty="0"/>
              <a:t>Listen from Ryan and try to list all the different ways that using digital technologies made it easier for David to bully Ryan.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0" dirty="0"/>
              <a:t>As you listen, also think about how you might tackle this kind of bullying in your organization.</a:t>
            </a:r>
          </a:p>
          <a:p>
            <a:endParaRPr lang="en-US" b="0" dirty="0"/>
          </a:p>
        </p:txBody>
      </p:sp>
      <p:pic>
        <p:nvPicPr>
          <p:cNvPr id="4" name="nc5265_2024_aug001_unicef_ii_ryan-engli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2279" y="320649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868" y="2331720"/>
            <a:ext cx="4652824" cy="431596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D9574-CB9B-4887-469B-4216F296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E2FD2-3F2D-4C3B-9230-415425204A10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182D9-E86D-CC72-A4D0-BF343C91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7C5B5-2E73-B512-5DB7-451B78CDD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7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ADDRESSING DIGITAL BULLYING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6206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Tackling online bullying &amp; </a:t>
            </a:r>
            <a:r>
              <a:rPr lang="en-US" sz="3200" dirty="0" err="1"/>
              <a:t>harrasement</a:t>
            </a:r>
            <a:r>
              <a:rPr lang="en-US" sz="3200" dirty="0"/>
              <a:t> is an important part of our </a:t>
            </a:r>
            <a:r>
              <a:rPr lang="en-US" sz="3200" dirty="0" err="1"/>
              <a:t>organisation’s</a:t>
            </a:r>
            <a:r>
              <a:rPr lang="en-US" sz="3200" dirty="0"/>
              <a:t> DUTY </a:t>
            </a:r>
          </a:p>
          <a:p>
            <a:endParaRPr lang="en-US" sz="3200" dirty="0"/>
          </a:p>
          <a:p>
            <a:r>
              <a:rPr lang="en-US" sz="3200" dirty="0"/>
              <a:t>Just because something happens in the </a:t>
            </a:r>
            <a:r>
              <a:rPr lang="en-US" sz="3200" b="1" dirty="0">
                <a:solidFill>
                  <a:srgbClr val="FF0000"/>
                </a:solidFill>
              </a:rPr>
              <a:t>VIRTUAL WORLD </a:t>
            </a:r>
            <a:r>
              <a:rPr lang="en-US" sz="3200" dirty="0"/>
              <a:t>and not during a sporting activity, doesn’t make it any less of an organisation’s responsibility, or any less harmful.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A64A03-8D02-55A0-2CD4-68DEBCDA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571" y="1825625"/>
            <a:ext cx="4428429" cy="417294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31800-612B-4A91-C12F-0E87F55A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B1F6-B61E-4F10-8D1A-EFDE7CE10F39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79A02-4DE7-0EE4-C49C-89BA3645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CCA6D-15FD-A16B-74CF-04FCC87E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E78DD-EF97-829B-5489-269A88297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C7E3-9799-7AA3-6842-E3FC169F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ADDRESSING DIGITAL BULLYING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72E52-87AF-6EE4-D3F2-7203862C4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2227961"/>
            <a:ext cx="656206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In the case of Ryan, the online bullying was only addressed when the Safeguarding Lead heard about it from a coach and took action with those involved.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0ADE-67E5-6CBD-1156-ED9517A8A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76" y="1609344"/>
            <a:ext cx="4652824" cy="43159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A4A86-420D-13A3-9EE1-0E987005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C87D-304D-4042-9B01-52DFC4BCD96B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395C0-ADA2-7037-6EDD-A13D998A2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1B779-145C-0B7F-A10C-965BC126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EXPLOITATION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64079"/>
          </a:xfrm>
        </p:spPr>
        <p:txBody>
          <a:bodyPr>
            <a:noAutofit/>
          </a:bodyPr>
          <a:lstStyle/>
          <a:p>
            <a:r>
              <a:rPr lang="en-US" sz="4400" dirty="0"/>
              <a:t>This form of abuse cuts across all the above areas. 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Exploitation is the act of </a:t>
            </a:r>
            <a:r>
              <a:rPr lang="en-US" sz="4400" b="1" dirty="0">
                <a:solidFill>
                  <a:srgbClr val="FF0000"/>
                </a:solidFill>
              </a:rPr>
              <a:t>ABUSING</a:t>
            </a:r>
            <a:r>
              <a:rPr lang="en-US" sz="4400" dirty="0"/>
              <a:t> power over someone and/or their assets for personal gain. </a:t>
            </a:r>
          </a:p>
          <a:p>
            <a:endParaRPr lang="en-US" sz="4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2A425-965F-3F26-9240-3B1BAE37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79F2-40DD-4DD7-A314-7D4673F77F5E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92721-550B-E3D4-DA14-0B63AD35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F2280-2D50-C1CD-800E-242597CE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B007F2-65C4-C41F-9B3F-379B5AA99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952" y="877240"/>
            <a:ext cx="5867064" cy="55327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C59B6-4C42-A122-DAA0-84D263B4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94B92-FBCC-43E0-8801-34FA89948052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19C6D-3F3A-E946-EDC0-47752536B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0A54E-49EA-AF1E-142D-E0D46BE0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5A97A-8E6F-DD22-07C2-A095C147B292}"/>
              </a:ext>
            </a:extLst>
          </p:cNvPr>
          <p:cNvSpPr/>
          <p:nvPr/>
        </p:nvSpPr>
        <p:spPr>
          <a:xfrm>
            <a:off x="0" y="-2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WHO IS THIS PROGRAM FOR?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FA728-CF23-42EF-5F56-817936518A1A}"/>
              </a:ext>
            </a:extLst>
          </p:cNvPr>
          <p:cNvSpPr/>
          <p:nvPr/>
        </p:nvSpPr>
        <p:spPr>
          <a:xfrm>
            <a:off x="248648" y="877240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Athletes or players,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Coaches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Managers or Administrators,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Club Owners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Officials 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Safeguarding or child protection lead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physiotherapist or medic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Parents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Human resources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Volunteers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Arial" panose="020B0604020202020204" pitchFamily="34" charset="0"/>
              </a:rPr>
              <a:t>Management team and Board Members </a:t>
            </a:r>
            <a:r>
              <a:rPr lang="en-US" sz="2800" dirty="0" err="1">
                <a:latin typeface="Arial" panose="020B0604020202020204" pitchFamily="34" charset="0"/>
              </a:rPr>
              <a:t>etc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73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0DD6D-AF7E-9636-AC46-E194D478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E732E-E6D4-021D-6DD6-5C490B7CF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175" y="1387562"/>
            <a:ext cx="6747417" cy="509829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Sexual exploitation and trafficking.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Financial exploitation through taking an unfair share of sponsorship or other funding earned by an athlete.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Misrepresenting an athlete’s age or nationality.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Signing athletes up to long-term contracts that don’t benefit them – especially when they are still children.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1DF02-978E-35A3-12BC-D35E472D9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8" y="1254698"/>
            <a:ext cx="5052911" cy="5098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E61C97-2865-DF4B-6572-63D5A49E9080}"/>
              </a:ext>
            </a:extLst>
          </p:cNvPr>
          <p:cNvSpPr txBox="1"/>
          <p:nvPr/>
        </p:nvSpPr>
        <p:spPr>
          <a:xfrm>
            <a:off x="173736" y="292354"/>
            <a:ext cx="83721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EXAMPLES IN SPORT INCLUDE: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06108B-5582-F5B9-4E0A-899D67F8F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F0DF1-99AC-4692-A7B5-AC4943566786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87044-56DC-0AC2-8DC7-A15C43D4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A4576-2E16-30FF-B01E-23DDF1FB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0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4B771E-D35C-BC7B-C12F-2A170B4B8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3B5E-67CB-4028-99D4-3C12B477E88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28A6-B36F-1EFE-B334-C18EA248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DC5DF-BBA7-223F-8FF5-21229986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10991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THE NEW CONCEPT OF GROOMING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6248" y="1522074"/>
            <a:ext cx="7544898" cy="5091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It involves </a:t>
            </a:r>
            <a:r>
              <a:rPr lang="en-US" sz="2800" b="1" dirty="0">
                <a:solidFill>
                  <a:srgbClr val="FF0000"/>
                </a:solidFill>
              </a:rPr>
              <a:t>SLOWLY GAINING THE TRUST OF A POTENTIAL VICTIM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before systematically breaking down interpersonal barrier prior to committing sexual abuse. </a:t>
            </a: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2800" b="1" dirty="0">
                <a:solidFill>
                  <a:srgbClr val="FF0000"/>
                </a:solidFill>
              </a:rPr>
              <a:t>process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can take weeks, months or years with the perpetrator usually moving steadily so that he/she is able to maintain secrecy and avoid discovery. </a:t>
            </a:r>
          </a:p>
        </p:txBody>
      </p:sp>
      <p:pic>
        <p:nvPicPr>
          <p:cNvPr id="6146" name="Picture 2" descr="Grooming">
            <a:extLst>
              <a:ext uri="{FF2B5EF4-FFF2-40B4-BE49-F238E27FC236}">
                <a16:creationId xmlns:a16="http://schemas.microsoft.com/office/drawing/2014/main" id="{4543F4A7-AC07-BC4A-A8EB-C2328677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54" y="2193141"/>
            <a:ext cx="4996446" cy="31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5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1F28C-F12E-CBD7-9FE5-F3BFBD2A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3B5E-67CB-4028-99D4-3C12B477E88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ECA0D-32A2-BFD0-CCA6-B9DED932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2C8AC-0778-A68D-AA76-C63D65670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F578CD-0696-764F-1CD9-3372818F55EA}"/>
              </a:ext>
            </a:extLst>
          </p:cNvPr>
          <p:cNvSpPr/>
          <p:nvPr/>
        </p:nvSpPr>
        <p:spPr>
          <a:xfrm>
            <a:off x="0" y="-43053"/>
            <a:ext cx="12192000" cy="10991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GROOMING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2B353D-5666-CD6D-D07D-9A859A21DDBE}"/>
              </a:ext>
            </a:extLst>
          </p:cNvPr>
          <p:cNvSpPr txBox="1">
            <a:spLocks/>
          </p:cNvSpPr>
          <p:nvPr/>
        </p:nvSpPr>
        <p:spPr>
          <a:xfrm>
            <a:off x="567744" y="1426380"/>
            <a:ext cx="6905112" cy="2797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The young athletes can become trapped, because his or her compliance is assured by using threats such as being cut from the team and/or giving or withholding privileges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Important because it brings about the appearance of cooperation from the athlete, making the act of abuse seem to be consensual </a:t>
            </a:r>
          </a:p>
        </p:txBody>
      </p:sp>
      <p:pic>
        <p:nvPicPr>
          <p:cNvPr id="6148" name="Picture 4" descr="Online Grooming | What Parents Need to Know | Kids Helpline">
            <a:extLst>
              <a:ext uri="{FF2B5EF4-FFF2-40B4-BE49-F238E27FC236}">
                <a16:creationId xmlns:a16="http://schemas.microsoft.com/office/drawing/2014/main" id="{BD782904-949E-E73D-626D-E8F1F6C40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896" y="2475989"/>
            <a:ext cx="3988295" cy="279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472" y="15336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A MODEL OF THE GROOMING PROCESS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6686" y="2431986"/>
            <a:ext cx="7480554" cy="42726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Stage 1: Targeting the victim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Stage 2: Gaining trust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Stage 3: Meeting a victim’s need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Stage 4: Isolating the victim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Stage 5: </a:t>
            </a:r>
            <a:r>
              <a:rPr lang="en-US" sz="3200" dirty="0" err="1"/>
              <a:t>Sexualising</a:t>
            </a:r>
            <a:r>
              <a:rPr lang="en-US" sz="3200" dirty="0"/>
              <a:t> the relationship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Stage 6: Maintaining control and secrecy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1D370-6D99-60A2-6262-EA1DDF36C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254008"/>
            <a:ext cx="4315968" cy="5450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37EF0E-E475-AA01-530B-F307F46BC9AC}"/>
              </a:ext>
            </a:extLst>
          </p:cNvPr>
          <p:cNvSpPr txBox="1"/>
          <p:nvPr/>
        </p:nvSpPr>
        <p:spPr>
          <a:xfrm>
            <a:off x="4711446" y="633530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Model by </a:t>
            </a:r>
            <a:r>
              <a:rPr lang="en-US" dirty="0"/>
              <a:t>(Hartill, 2018):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99B4E-7464-1626-4351-5100440C5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59D6-EC5D-4337-AFF9-5C06DD83400C}" type="datetime1">
              <a:rPr lang="en-US" smtClean="0"/>
              <a:t>11/28/2025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855772-5924-2BFD-E4EB-C0B5CAB2E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0BF97E-63AC-F279-BF8B-4D207136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678229"/>
              </p:ext>
            </p:extLst>
          </p:nvPr>
        </p:nvGraphicFramePr>
        <p:xfrm>
          <a:off x="745067" y="1222247"/>
          <a:ext cx="10515600" cy="42672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545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45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5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542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 groomer wants 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AN IMAGE AND REPUTATION </a:t>
                      </a:r>
                      <a:r>
                        <a:rPr lang="en-US" sz="3200" dirty="0"/>
                        <a:t>that means anyone hearing any allegation will react with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disbelief</a:t>
                      </a:r>
                      <a:r>
                        <a:rPr lang="en-US" sz="3200" dirty="0"/>
                        <a:t>. </a:t>
                      </a:r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r>
                        <a:rPr lang="en-US" sz="3200" dirty="0"/>
                        <a:t>This is one way that groomers try to make sure they are not stopped from abusing and is all part of the manipulative way that they operate.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169" name="Picture 1" descr="https://www.open.edu/openlearncreate/pluginfile.php/800351/mod_oucontent/oucontent/83345/e0b005b3/89e31298/unicef_safeguarding_3_lightbulb_icon_76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18" y="457200"/>
            <a:ext cx="1618488" cy="16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353AB9-E019-5FC1-4CA4-468D7B580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E87-672C-4261-AE2B-F05E4A545CBE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1E274-B5FE-585C-DF19-80A11A32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6E7BE-7362-2D04-DBFE-6D2B91B2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578" y="355792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If more people understand these different types of abuse, it contributes to a safer environment and safeguarding concerns are more likely to be identified.</a:t>
            </a:r>
          </a:p>
        </p:txBody>
      </p:sp>
      <p:pic>
        <p:nvPicPr>
          <p:cNvPr id="3" name="Picture 1" descr="https://www.open.edu/openlearncreate/pluginfile.php/751180/mod_oucontent/oucontent/80903/e0b005b3/89e31298/unicef_safeguarding_3_lightbulb_icon_76px.png">
            <a:extLst>
              <a:ext uri="{FF2B5EF4-FFF2-40B4-BE49-F238E27FC236}">
                <a16:creationId xmlns:a16="http://schemas.microsoft.com/office/drawing/2014/main" id="{E27A9D39-0AE8-D68C-F401-A5C59ABE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30" y="0"/>
            <a:ext cx="2459865" cy="24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9DDC7-17E9-893A-4E94-D191FF375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4CAB-4E65-4D9C-9CA2-AF532026B204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72604-10F2-9B1C-2E2B-5AC33D5E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823EF-C539-E8DE-3EAC-4017F00B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6039-C1CC-CA81-77A1-28BC7D89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91113"/>
            <a:ext cx="11676888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WHAT RISKS CAN YOU IDENTIFY AND HOW MIGHT THESE HARM THE ATHLETES OR PLAYERS? </a:t>
            </a:r>
            <a:endParaRPr lang="en-US" dirty="0">
              <a:latin typeface="+mn-lt"/>
            </a:endParaRPr>
          </a:p>
        </p:txBody>
      </p:sp>
      <p:pic>
        <p:nvPicPr>
          <p:cNvPr id="4" name="nc5227_2023_vid002_ski_camp_1920x1080_2">
            <a:hlinkClick r:id="" action="ppaction://media"/>
            <a:extLst>
              <a:ext uri="{FF2B5EF4-FFF2-40B4-BE49-F238E27FC236}">
                <a16:creationId xmlns:a16="http://schemas.microsoft.com/office/drawing/2014/main" id="{CCEAC71F-4B83-37C1-4B67-DF8C6E373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283" y="1416676"/>
            <a:ext cx="8636626" cy="485799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CBB12E-DD17-8B31-7BC0-A8A747C17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CC70-E32A-4B3F-A9BA-7A9F315F2713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FD880-DE08-38C9-1C40-86683EDD4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4754A-8295-63B5-CA03-84E8EC02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5F79C-7812-48F6-283D-65CA21B1C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B1C26F-5E48-97D2-58D7-1447A7B4D44D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2"/>
                </a:solidFill>
              </a:rPr>
              <a:t>WHO ARE THESE VULUNERABLE PEOPLE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7" name="Picture 4" descr="Questions GIFs - Get the best gif on GIFER">
            <a:extLst>
              <a:ext uri="{FF2B5EF4-FFF2-40B4-BE49-F238E27FC236}">
                <a16:creationId xmlns:a16="http://schemas.microsoft.com/office/drawing/2014/main" id="{3A29E425-1A7E-4B81-83C6-8F850EFC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4633" y="791136"/>
            <a:ext cx="6121008" cy="6066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3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5359"/>
            <a:ext cx="1216152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SOME PEOPLE ARE MORE VULNERABLE TO ABUSE?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928" y="3151188"/>
            <a:ext cx="10515600" cy="282867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Anyone</a:t>
            </a:r>
            <a:r>
              <a:rPr lang="en-US" b="1" dirty="0">
                <a:solidFill>
                  <a:srgbClr val="FF0000"/>
                </a:solidFill>
              </a:rPr>
              <a:t> CAN </a:t>
            </a:r>
            <a:r>
              <a:rPr lang="en-US" dirty="0"/>
              <a:t>experience abuse – this is why </a:t>
            </a:r>
            <a:r>
              <a:rPr lang="en-US" dirty="0" err="1"/>
              <a:t>organisations</a:t>
            </a:r>
            <a:r>
              <a:rPr lang="en-US" dirty="0"/>
              <a:t> need policies and procedures to protect everyone.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‘Vulnerable’ refers to anyone in a position that means they are more </a:t>
            </a:r>
            <a:r>
              <a:rPr lang="en-US" dirty="0">
                <a:solidFill>
                  <a:srgbClr val="FF0000"/>
                </a:solidFill>
              </a:rPr>
              <a:t>EXPOSED</a:t>
            </a:r>
            <a:r>
              <a:rPr lang="en-US" dirty="0"/>
              <a:t> to the possibility of being abused.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Vulnerable people need particular </a:t>
            </a:r>
            <a:r>
              <a:rPr lang="en-US" dirty="0">
                <a:solidFill>
                  <a:srgbClr val="FF0000"/>
                </a:solidFill>
              </a:rPr>
              <a:t>support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protection</a:t>
            </a:r>
            <a:r>
              <a:rPr lang="en-US" dirty="0"/>
              <a:t> to reduce the risk of abuse.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A62A9-8729-AE97-84D8-DFC9A3D22FA7}"/>
              </a:ext>
            </a:extLst>
          </p:cNvPr>
          <p:cNvSpPr txBox="1"/>
          <p:nvPr/>
        </p:nvSpPr>
        <p:spPr>
          <a:xfrm>
            <a:off x="947928" y="1866940"/>
            <a:ext cx="10053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Research shows that some groups are significantly more vulnerable to abuse than others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B0390-4522-3C2E-65B6-5A896BA3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45FF-4E30-4CDD-88C7-1921639CEAF1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DA55E-25E3-52E2-3CE3-5251B70A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DC5AC-4550-D847-BB07-5667E1BF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19" y="177288"/>
            <a:ext cx="7642013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1. PEOPLE WITH DISABILITY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557" y="1986890"/>
            <a:ext cx="4448175" cy="3590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6433" y="1986890"/>
            <a:ext cx="71922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Disability’ is used to cover a range of health conditions and impairments. </a:t>
            </a:r>
          </a:p>
          <a:p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Some conditions are visible and obvious (e.g. people who use a wheelchair) while others are non-visible (e.g. people with autism).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F3544-86AC-0EA6-35F3-B13C80C8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CD84-2BFF-4197-84C8-E30BD859DBA9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64FF2-54D0-B427-F1F7-33CFD28C0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4919A-91DF-5101-9444-23C42C75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9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7509-C267-84C5-B391-21DFCE0D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" y="2139999"/>
            <a:ext cx="4634133" cy="3376881"/>
          </a:xfrm>
        </p:spPr>
        <p:txBody>
          <a:bodyPr>
            <a:noAutofit/>
          </a:bodyPr>
          <a:lstStyle/>
          <a:p>
            <a:pPr algn="ctr"/>
            <a:r>
              <a:rPr lang="en-GB" sz="10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en-GB" sz="10400" b="1" dirty="0">
                <a:latin typeface="Arial" panose="020B0604020202020204" pitchFamily="34" charset="0"/>
                <a:cs typeface="Arial" panose="020B0604020202020204" pitchFamily="34" charset="0"/>
              </a:rPr>
              <a:t> THE LINE </a:t>
            </a:r>
            <a:endParaRPr lang="en-US" sz="10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C87DB-0626-CA58-AF9F-6E5ECB72F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929" y="0"/>
            <a:ext cx="6232432" cy="68616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64092-E0D6-8200-A9C6-DBFC13B8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A30B1-39FC-4379-937D-D39EE6A259C7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1D36A-AD14-A435-3705-656F8F75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E0C7C-201B-807D-E6F0-D87D7A47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A9F7A-9365-E3FF-AA25-5C907EA50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B61246-D671-9A8F-2CCD-0A3A1D318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475" y="2389226"/>
            <a:ext cx="4448175" cy="35909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9C0F14-6AD7-43D6-A622-BFA791D741B6}"/>
              </a:ext>
            </a:extLst>
          </p:cNvPr>
          <p:cNvSpPr/>
          <p:nvPr/>
        </p:nvSpPr>
        <p:spPr>
          <a:xfrm>
            <a:off x="5061732" y="2213619"/>
            <a:ext cx="68907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Physical</a:t>
            </a:r>
            <a:r>
              <a:rPr lang="en-US" sz="28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Sensory - </a:t>
            </a:r>
            <a:r>
              <a:rPr lang="en-US" sz="2800" dirty="0"/>
              <a:t> (hear or see clearly)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Intellectual -  (</a:t>
            </a:r>
            <a:r>
              <a:rPr lang="en-US" sz="2800" dirty="0"/>
              <a:t>learning difficulties or learning disabilities)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Interaction and communication difficulties</a:t>
            </a:r>
            <a:r>
              <a:rPr lang="en-US" sz="2800" dirty="0"/>
              <a:t> - Autistic Spectrum Disorder,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/>
              <a:t>A combination </a:t>
            </a:r>
            <a:r>
              <a:rPr lang="en-US" sz="2800" dirty="0"/>
              <a:t>–cerebral palsy may have both a physical impairment which impacts on their mobility as well as speech and language difficulties.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48D91-214B-0C62-1099-183896A683A6}"/>
              </a:ext>
            </a:extLst>
          </p:cNvPr>
          <p:cNvSpPr txBox="1"/>
          <p:nvPr/>
        </p:nvSpPr>
        <p:spPr>
          <a:xfrm>
            <a:off x="544068" y="641464"/>
            <a:ext cx="10845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THE DIFFERENT CONDITIONS CAN BE GROUPED INTO SEVERAL BROAD CATEGORIES: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F3382E-13F3-44AF-4100-6BB400FE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6F9A-C1C4-4326-AE44-7C497BEAC221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5CF5F-DE3F-6D9D-0D87-C2693A04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F3990-247E-E1E8-5AFB-24D2E8FD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65125"/>
            <a:ext cx="1179576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HOW IS DISABILITY LINKED TO VULNERABILITY?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194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Research by the World Health </a:t>
            </a:r>
            <a:r>
              <a:rPr lang="en-US" sz="3200" dirty="0" err="1"/>
              <a:t>Organisation</a:t>
            </a:r>
            <a:r>
              <a:rPr lang="en-US" sz="3200" dirty="0"/>
              <a:t> (Bellis et al., 2012) found that children with disability were almost:</a:t>
            </a:r>
          </a:p>
          <a:p>
            <a:pPr marL="0" indent="0">
              <a:buNone/>
            </a:pPr>
            <a:endParaRPr lang="en-US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4 times more likely to experience physical violence.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3 times more likely to experience sexual violence.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The presence of multiple conditions or impairments increases the risk of abuse and neglect.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90F67-E671-526E-638D-DFE31E708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64AC0-6604-4ECD-99E0-C547323FE4B8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764C6-A219-C87E-0097-B16A0FEC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4FF34-EAFD-DF77-A71A-E8BE098E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2. GIRLS AND WOMEN IN SPORT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219" y="1534789"/>
            <a:ext cx="7350771" cy="507398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EE7A1E-7F01-1623-C588-3695A381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D410-D5D0-4B70-A6FF-D50FA93E628E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E4A20-89F5-FAD0-42DD-68250566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BC424-EDAE-7A57-ECD2-B9BD8578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9112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0" dirty="0"/>
              <a:t>We know that boys and men certainly experience abuse, and that some abusers are women.</a:t>
            </a:r>
          </a:p>
          <a:p>
            <a:pPr marL="0" indent="0">
              <a:buNone/>
            </a:pPr>
            <a:endParaRPr lang="en-US" sz="3000" b="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000" b="0" dirty="0"/>
              <a:t>The majority of victims of sexual abuse are girls and women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000" b="0" dirty="0"/>
              <a:t>Most abusers are men However even some Women ABUSE Today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000" b="0" dirty="0"/>
              <a:t>This reflects the power differences between men and women in many cultures.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000" b="0" dirty="0"/>
              <a:t>It drives inequalities and nurtures discrimination </a:t>
            </a:r>
          </a:p>
          <a:p>
            <a:pPr marL="0" indent="0">
              <a:buNone/>
            </a:pPr>
            <a:endParaRPr lang="en-US" sz="3000" b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50708-8A99-F8F1-13CD-BE027259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EC3C-1B0B-4604-B401-BAF1603ADC44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96D48-B223-4D50-CF02-05EA8634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F1D2B-4236-D80A-FEFF-8DE5B859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5947-0440-8E09-CC31-D1447D49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250482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Read all the different groups below and select the six groups that you think research has shown to be more vulnerable to abuse than others.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B09B7-55F6-6930-7462-BB0EEB0E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615C-F8A8-45DE-B6C6-AA49BE792D6F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69464E-7D87-4568-5999-6C398AE0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B0557-BF7B-3AD2-BC9C-978DB3CC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4D38E-72A0-E204-28FC-09538D28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49A1B-E8BF-27EF-1798-C707FC81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008" y="72772"/>
            <a:ext cx="7345909" cy="648657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342182-53AD-E40F-92D1-AEF1FB77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FC7B-DFAA-48B0-9769-4C942189476A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D22B2-6C3F-BD72-E5F0-45F20DFB0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18CD7-596C-9EE5-3C9A-D7FFE4E7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A5A85-48C7-ADCF-D654-0A0CF6D51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2519-CE70-A24C-5B00-32118530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78" y="3557927"/>
            <a:ext cx="11166198" cy="1325563"/>
          </a:xfrm>
        </p:spPr>
        <p:txBody>
          <a:bodyPr>
            <a:normAutofit fontScale="90000"/>
          </a:bodyPr>
          <a:lstStyle/>
          <a:p>
            <a:pPr marL="571500" lvl="0" indent="-571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b="0" dirty="0">
                <a:solidFill>
                  <a:prstClr val="black"/>
                </a:solidFill>
                <a:latin typeface="Calibri" panose="020F0502020204030204"/>
              </a:rPr>
              <a:t>A person’s level of vulnerability can change as circumstances change</a:t>
            </a:r>
            <a:br>
              <a:rPr lang="en-US" b="0" dirty="0">
                <a:solidFill>
                  <a:prstClr val="black"/>
                </a:solidFill>
                <a:latin typeface="Calibri" panose="020F0502020204030204"/>
              </a:rPr>
            </a:br>
            <a:br>
              <a:rPr lang="en-US" b="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0" dirty="0">
                <a:solidFill>
                  <a:prstClr val="black"/>
                </a:solidFill>
                <a:latin typeface="Calibri" panose="020F0502020204030204"/>
              </a:rPr>
              <a:t>Someone who is vulnerable one day, might not be vulnerable the next – or someone that has never been particularly vulnerable may have a change in their circumstances that makes them vulnerable.</a:t>
            </a:r>
          </a:p>
        </p:txBody>
      </p:sp>
      <p:pic>
        <p:nvPicPr>
          <p:cNvPr id="3" name="Picture 1" descr="https://www.open.edu/openlearncreate/pluginfile.php/751180/mod_oucontent/oucontent/80903/e0b005b3/89e31298/unicef_safeguarding_3_lightbulb_icon_76px.png">
            <a:extLst>
              <a:ext uri="{FF2B5EF4-FFF2-40B4-BE49-F238E27FC236}">
                <a16:creationId xmlns:a16="http://schemas.microsoft.com/office/drawing/2014/main" id="{705C0E53-C48C-714C-D772-A1C15874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30" y="0"/>
            <a:ext cx="2459865" cy="24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C196E-2FE2-02C9-4AB5-B97BCE7D2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FEA5-0217-441C-9CE6-70C8C33FCE90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BBB5D-A744-05BE-FB74-502A6AD9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CEBBB-0F25-B69F-BF6E-8D80D5132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5A3EF-6B7C-147A-E997-24F0A051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3B5E-67CB-4028-99D4-3C12B477E88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6DA55-54A6-9A64-F6EF-D57912BFE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7A8C3-62B5-3A86-5FFD-9278FF25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10991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cs typeface="Arial Black" panose="020B0604020202020204" pitchFamily="34" charset="0"/>
              </a:rPr>
              <a:t>SIGNS OF ABUSE 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6657" y="1283692"/>
            <a:ext cx="6642514" cy="467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algn="l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x-none" sz="2800" b="1" dirty="0">
                <a:solidFill>
                  <a:schemeClr val="accent5">
                    <a:lumMod val="50000"/>
                  </a:schemeClr>
                </a:solidFill>
                <a:cs typeface="Arial Black" panose="020B0604020202020204" pitchFamily="34" charset="0"/>
              </a:rPr>
              <a:t>Changes in behavior or mood</a:t>
            </a:r>
          </a:p>
          <a:p>
            <a:pPr marL="380990" indent="-380990" algn="l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x-none" sz="2800" b="1" dirty="0">
                <a:solidFill>
                  <a:schemeClr val="accent5">
                    <a:lumMod val="50000"/>
                  </a:schemeClr>
                </a:solidFill>
                <a:cs typeface="Arial Black" panose="020B0604020202020204" pitchFamily="34" charset="0"/>
              </a:rPr>
              <a:t>Unexplained injuries</a:t>
            </a:r>
          </a:p>
          <a:p>
            <a:pPr marL="380990" indent="-380990" algn="l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x-none" sz="2800" b="1" dirty="0">
                <a:solidFill>
                  <a:schemeClr val="accent5">
                    <a:lumMod val="50000"/>
                  </a:schemeClr>
                </a:solidFill>
                <a:cs typeface="Arial Black" panose="020B0604020202020204" pitchFamily="34" charset="0"/>
              </a:rPr>
              <a:t>Withdrawal from teammates or activities</a:t>
            </a:r>
          </a:p>
          <a:p>
            <a:pPr marL="380990" indent="-38099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x-none" sz="2800" b="1" dirty="0">
                <a:solidFill>
                  <a:schemeClr val="accent5">
                    <a:lumMod val="50000"/>
                  </a:schemeClr>
                </a:solidFill>
                <a:cs typeface="Arial Black" panose="020B0604020202020204" pitchFamily="34" charset="0"/>
              </a:rPr>
              <a:t>Fear or anxiety around certain individuals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69605-57D9-FC37-CCE2-BD0D7AE24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80" t="38090"/>
          <a:stretch/>
        </p:blipFill>
        <p:spPr>
          <a:xfrm>
            <a:off x="8011510" y="1397430"/>
            <a:ext cx="3833833" cy="44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2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WHY IS SAFEGUARDING IN SPORTS IMPORTANT?</a:t>
            </a:r>
          </a:p>
        </p:txBody>
      </p:sp>
      <p:sp>
        <p:nvSpPr>
          <p:cNvPr id="6" name="Plaque 5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plaqu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4000" b="1" dirty="0">
                <a:cs typeface="Arial Black" panose="020B0604020202020204" pitchFamily="34" charset="0"/>
              </a:rPr>
              <a:t>“Safeguarding ensures that athletes &amp; everyone serving SPORTS feel safe, supported and able to perform at their best in a Safe Environment”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B51D9D-F398-A2B1-5C4B-6347262F9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3B5E-67CB-4028-99D4-3C12B477E88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F5BB8D-D1CC-15F6-589F-7F2F1AE3F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9904E-52D9-3779-B246-846FBBCF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201" y="32762"/>
            <a:ext cx="4550960" cy="3396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28" y="1825625"/>
            <a:ext cx="833018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This is when a child or adult tells someone else about an incident or someone who has abused them.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Children are more likely to disclose to someone they know and trust – for example, a parent, a coach, a medic, a friend, or the Safeguarding Lead at their sports club.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You must be clear on some disclosure ‘dos’ and ‘don’ts’ in case you are the person they turn to, so you know how best to manage these situations.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803DA-188F-DA00-6C1E-C59520FE8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4C5F-2556-44AF-AB37-45E6A7671066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1B03B-4B57-FD81-0A0F-70782B991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54844-EB38-3054-E2CA-10EE9435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4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A7EA3D-0850-1E9A-7D2B-8E660647D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9A6578-933D-BE61-75D4-66CB7E78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5BC5-D9A2-4F6E-B923-A246C587D353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7EE2E-E9BD-979D-2028-789C2DE6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9928E-128F-9C68-3A88-95BB29DC6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WHY DO CHILDREN RARELY DISCLOSE ABUSE?</a:t>
            </a:r>
            <a:br>
              <a:rPr lang="en-US" b="1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4" name="nc5227_2023_vid004_speaking_out_1920x1080_2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2211991"/>
            <a:ext cx="7735887" cy="4351338"/>
          </a:xfrm>
        </p:spPr>
      </p:pic>
      <p:sp>
        <p:nvSpPr>
          <p:cNvPr id="5" name="Rectangle 4"/>
          <p:cNvSpPr/>
          <p:nvPr/>
        </p:nvSpPr>
        <p:spPr>
          <a:xfrm>
            <a:off x="1064652" y="1244735"/>
            <a:ext cx="104384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It is important to understand why many children do not speak up about abuse: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5E9C20-3461-B967-530E-DD119B69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0D1C9-5759-4237-AC14-084970B7279E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B70EA-36E2-C03E-B807-8E3596CE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2401E-CFC8-F3B3-6F3B-1E60A171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5C9B3E-8E69-5089-E766-9760ECF0A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3B5E-67CB-4028-99D4-3C12B477E88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02C4AB-9597-F9E4-9196-7017EF97D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D09BE-F0B5-BBF4-7071-2A278BAF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71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10991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GOOD PRACTICES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2359" y="1056068"/>
            <a:ext cx="7568057" cy="5362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Tx/>
              <a:buNone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Good Practice involves behaviour's that </a:t>
            </a:r>
            <a:r>
              <a:rPr lang="en-GB" b="1" dirty="0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follow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the code of conduct and support children's, Athletes wellbeing.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GB" b="1" dirty="0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code of conduct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provides guidelines for </a:t>
            </a:r>
            <a:r>
              <a:rPr lang="en-GB" dirty="0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acceptable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and </a:t>
            </a:r>
            <a:r>
              <a:rPr lang="en-GB" dirty="0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unacceptable behaviours for a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sports organisation.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Managers who have significant contact with children, must adhere to strict safeguarding responsibilities.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They should operate in open environments and avoid private interactions with children.</a:t>
            </a:r>
            <a:endParaRPr lang="en-GB" dirty="0">
              <a:solidFill>
                <a:schemeClr val="accent1">
                  <a:lumMod val="50000"/>
                </a:schemeClr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049713-3E95-B35F-8D9D-E6436C08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798" y="1641131"/>
            <a:ext cx="4806202" cy="47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EEF497-CAA4-582A-222A-F2C2D794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3B5E-67CB-4028-99D4-3C12B477E88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2521A-D1E0-37CE-CBD2-0A497B7A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F2D66-7616-F34C-A53E-32300F313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72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10991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POOR PRACTICES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627185" y="1301607"/>
            <a:ext cx="10515600" cy="535223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Cambria"/>
                <a:cs typeface="Times New Roman"/>
              </a:rPr>
              <a:t>Behaviours that </a:t>
            </a:r>
            <a:r>
              <a:rPr lang="en-GB" sz="3200" dirty="0">
                <a:solidFill>
                  <a:srgbClr val="FF0000"/>
                </a:solidFill>
                <a:ea typeface="Cambria"/>
                <a:cs typeface="Times New Roman"/>
              </a:rPr>
              <a:t>fall below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Cambria"/>
                <a:cs typeface="Times New Roman"/>
              </a:rPr>
              <a:t> expected standards (usually set out in a 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ea typeface="Cambria"/>
                <a:cs typeface="Times New Roman"/>
              </a:rPr>
              <a:t>code of conduct)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With Safeguarding Concerns: 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Actions that </a:t>
            </a:r>
            <a:r>
              <a:rPr lang="en-GB" sz="3200" dirty="0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jeopardize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child safety, such as giving solo rides, inviting children to personal spaces, or grooming (preparing for abuse).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These must be reported and handled according to safeguarding procedures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Without Safeguarding Concerns: 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Behaviours that </a:t>
            </a:r>
            <a:r>
              <a:rPr lang="en-GB" sz="3200" dirty="0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violate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the code of conduct but </a:t>
            </a:r>
            <a:r>
              <a:rPr lang="en-GB" sz="3200" dirty="0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don’t directly 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impact safety, such as smoking in front of children. These should be addressed by senior managers.</a:t>
            </a:r>
          </a:p>
        </p:txBody>
      </p:sp>
    </p:spTree>
    <p:extLst>
      <p:ext uri="{BB962C8B-B14F-4D97-AF65-F5344CB8AC3E}">
        <p14:creationId xmlns:p14="http://schemas.microsoft.com/office/powerpoint/2010/main" val="284339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9892C-A5DA-E0B2-AD5D-4C1B12409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35F999-AD7F-5F21-E36B-9DA7289D6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7" r="3909"/>
          <a:stretch/>
        </p:blipFill>
        <p:spPr>
          <a:xfrm>
            <a:off x="0" y="809357"/>
            <a:ext cx="5602310" cy="51535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ED54F6-E1B3-A907-6362-D3AA19A918E5}"/>
              </a:ext>
            </a:extLst>
          </p:cNvPr>
          <p:cNvSpPr/>
          <p:nvPr/>
        </p:nvSpPr>
        <p:spPr>
          <a:xfrm>
            <a:off x="5602310" y="1195723"/>
            <a:ext cx="6581104" cy="519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Because peoples’ beliefs and values are </a:t>
            </a:r>
            <a:r>
              <a:rPr lang="en-US" sz="2800" dirty="0">
                <a:solidFill>
                  <a:srgbClr val="FF0000"/>
                </a:solidFill>
              </a:rPr>
              <a:t>different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A framework describing </a:t>
            </a:r>
            <a:r>
              <a:rPr lang="en-US" sz="2800" dirty="0">
                <a:solidFill>
                  <a:srgbClr val="FF0000"/>
                </a:solidFill>
              </a:rPr>
              <a:t>agreed </a:t>
            </a:r>
            <a:r>
              <a:rPr lang="en-US" sz="2800" dirty="0"/>
              <a:t>standards of </a:t>
            </a:r>
            <a:r>
              <a:rPr lang="en-US" sz="2800" dirty="0">
                <a:solidFill>
                  <a:srgbClr val="FF0000"/>
                </a:solidFill>
              </a:rPr>
              <a:t>acceptable</a:t>
            </a:r>
            <a:r>
              <a:rPr lang="en-US" sz="2800" dirty="0"/>
              <a:t> behavior is needed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Creating codes of conduct can achieve this and help your organization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F0000"/>
                </a:solidFill>
              </a:rPr>
              <a:t>DEVELOP A GOOD SAFEGUARDING CULTURE</a:t>
            </a:r>
          </a:p>
        </p:txBody>
      </p:sp>
    </p:spTree>
    <p:extLst>
      <p:ext uri="{BB962C8B-B14F-4D97-AF65-F5344CB8AC3E}">
        <p14:creationId xmlns:p14="http://schemas.microsoft.com/office/powerpoint/2010/main" val="31816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578206"/>
              </p:ext>
            </p:extLst>
          </p:nvPr>
        </p:nvGraphicFramePr>
        <p:xfrm>
          <a:off x="559887" y="1216986"/>
          <a:ext cx="8181777" cy="4963379"/>
        </p:xfrm>
        <a:graphic>
          <a:graphicData uri="http://schemas.openxmlformats.org/drawingml/2006/table">
            <a:tbl>
              <a:tblPr/>
              <a:tblGrid>
                <a:gridCol w="8181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877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Respect my position of trust and maintain appropriate professional boundaries.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06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Show respect to others involved in the sport.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06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Demonstrate high standards of sporting </a:t>
                      </a:r>
                      <a:r>
                        <a:rPr lang="en-US" sz="2800" dirty="0" err="1"/>
                        <a:t>behaviour</a:t>
                      </a:r>
                      <a:r>
                        <a:rPr lang="en-US" sz="2800" dirty="0"/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047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Place the physical and mental wellbeing, safety, and enjoyment of each athlete above everything, including winning.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77591" y="138963"/>
            <a:ext cx="702185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ETHICS AND VALUES – I WILL: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E6FEF9-2274-40E7-4A02-96D4E77A0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040" y="32762"/>
            <a:ext cx="4550960" cy="339623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FC52E-797D-DF25-8FFD-F5B0C5C4B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F979-9D8B-4BBC-BD57-778DCD71BBDE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82176-7209-55FD-2DB4-095DF0E7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D0777-D8C1-BEE0-48D4-89490ADCC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AFF96-FB9A-3A9A-0F28-A52A475F5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9F5BC16-4799-A31E-F970-D61431F5F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89149"/>
              </p:ext>
            </p:extLst>
          </p:nvPr>
        </p:nvGraphicFramePr>
        <p:xfrm>
          <a:off x="701040" y="1357950"/>
          <a:ext cx="10646664" cy="4815840"/>
        </p:xfrm>
        <a:graphic>
          <a:graphicData uri="http://schemas.openxmlformats.org/drawingml/2006/table">
            <a:tbl>
              <a:tblPr/>
              <a:tblGrid>
                <a:gridCol w="1064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/>
                        <a:t>Be a positive example and role model for young athletes.</a:t>
                      </a:r>
                      <a:endParaRPr lang="en-US" sz="2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Develop mutual trust and respect.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/>
                        <a:t>Respect and value diversity, and challenge and report any form of bullying or abusive behaviour.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Ensure that any time spent with children or vulnerable adults is conducted in an open environment in the presence and visibility of others.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/>
                        <a:t>Adhere to the safeguarding policy and report any concerns about poor practice or abuse.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Undertake safeguarding awareness training as required.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669EF12C-3F61-E96D-A897-90BB2619A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" y="434394"/>
            <a:ext cx="858012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POSITIVE BEHAVIOURS – I WILL: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358811-8383-ED06-91F2-3B191C0E7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93C5-489F-4194-BDE5-DF998AC75A56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382478-B9EB-AC46-C4CA-3D902B83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1C656-4164-B483-07C4-468C812D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613526"/>
              </p:ext>
            </p:extLst>
          </p:nvPr>
        </p:nvGraphicFramePr>
        <p:xfrm>
          <a:off x="652074" y="1515371"/>
          <a:ext cx="10759835" cy="4743130"/>
        </p:xfrm>
        <a:graphic>
          <a:graphicData uri="http://schemas.openxmlformats.org/drawingml/2006/table">
            <a:tbl>
              <a:tblPr/>
              <a:tblGrid>
                <a:gridCol w="10759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195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Engage in or tolerate any form of bullying.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/>
                        <a:t>Reduce anyone to tears, scare, or humiliate them as a form of control.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/>
                        <a:t>Engage in, or tolerate, offensive, insulting, or abusive language or behaviour.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Engage in any sexual activity (contact or non-contact) with any child (under 18 years), including making sexually suggestive comments.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/>
                        <a:t>Engage in any sexual or intimate relationship with any athlete.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/>
                        <a:t>Share a hotel room or other residential bedroom with an athlete.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Share personal details with children, including online or digital information.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8033" y="425437"/>
            <a:ext cx="1119593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</a:rPr>
              <a:t>UNACCEPTABLE BEHAVIOUR – I WILL NEVER: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75183-1ECC-AF60-5313-87040D68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65F7-E9B2-4065-B2A2-7B5F994B92F5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771B5-8AE9-47ED-F5CA-B89571A9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51B64-AE7C-F628-6E3E-3BFC1C5D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5E03F-38BB-D4C0-7312-B30B922C5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1A47C8-00E4-788B-A167-54617A14D7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5492702"/>
              </p:ext>
            </p:extLst>
          </p:nvPr>
        </p:nvGraphicFramePr>
        <p:xfrm>
          <a:off x="716082" y="1020696"/>
          <a:ext cx="10759835" cy="5528580"/>
        </p:xfrm>
        <a:graphic>
          <a:graphicData uri="http://schemas.openxmlformats.org/drawingml/2006/table">
            <a:tbl>
              <a:tblPr/>
              <a:tblGrid>
                <a:gridCol w="10759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92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Spend time alone with children where my actions cannot be accounted for, including one-on-one engagement via social media or other technological means of communication.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Engage in any physical abuse (including hitting, slapping, shaking, throwing, pushing, or otherwise causing physical harm).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/>
                        <a:t>Emotionally or psychologically abuse anyone by shaming or degrading them (including threatening, humiliating, or intimidating).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/>
                        <a:t>Support or encourage a child to behave in an aggressive or abusive manner towards others.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/>
                        <a:t>Approve comments of a discriminatory nature towards or about any person in our sport.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n-US" sz="2800" dirty="0"/>
                        <a:t>Perform tasks of a personal nature for a child or person with disability.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3591BB-E10D-A0B0-727C-B07FD1A6C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2A5E-D6A0-4974-80AA-D06F3F877D7C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4B7C93-4546-D1EE-BE35-6139AF3C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5620A-3F4B-643F-EA8C-59C2C41A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GOOD REPORTING MECHANISM?</a:t>
            </a:r>
            <a:br>
              <a:rPr lang="en-US" b="1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516" y="1588749"/>
            <a:ext cx="71620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Developing an effective reporting procedure is an important responsibility for sport </a:t>
            </a:r>
            <a:r>
              <a:rPr lang="en-US" sz="3200" dirty="0" err="1"/>
              <a:t>organisations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As you have learned, to safeguard everyone, all safeguarding concerns must be reported and addressed.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It is the responsibility of everyone in sport to report concerns.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D6BB2-4CEC-33B6-08C4-546F03F37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7" r="3909"/>
          <a:stretch/>
        </p:blipFill>
        <p:spPr>
          <a:xfrm>
            <a:off x="7008282" y="1237378"/>
            <a:ext cx="5119710" cy="515356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F38342C-897C-9A02-74FE-B83CD2411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E956-839E-4094-B94C-C34EDC843385}" type="datetime1">
              <a:rPr lang="en-US" smtClean="0"/>
              <a:t>11/28/2025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07301B6-890D-2D5D-A27F-1F0C2383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36BAF5-ACC2-A0B4-698E-B2D9C450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592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INTRODUCING A REPORTING FLOWCHART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566" y="1309688"/>
            <a:ext cx="6711501" cy="55483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233D5-6933-7594-42EC-DA470080A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C7A9-A6B3-4129-B31B-D6B6C9569739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7EE65-5619-3FBC-EDD9-FDD376C3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E6FE3-41F2-50F5-931D-D2A0AD49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449CA2-73DE-92E7-A756-F834CC505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28" b="131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1EBE7F-34A2-30EB-1820-8BB2B1ED3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6F7C-AE78-401A-9D02-9F32C793F162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D884B-D77F-A5AA-848E-2362439D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E0A30-A8F1-EDD7-640E-ED2B7490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GOOD REPORTING MECHANISM?</a:t>
            </a:r>
            <a:br>
              <a:rPr lang="en-US" b="1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4" name="nc5265_2024_aug003_unicef_ii_patience-englis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6744" y="3124200"/>
            <a:ext cx="609600" cy="6096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82370-E373-FABD-0BC0-0DEA93CF0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792" y="1235023"/>
            <a:ext cx="5382768" cy="525785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F460EF-FAE2-8118-4496-D6A90E80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AA0D-BD9E-4E77-905A-018895EC13A8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0D068-F52C-06BF-6FFB-7580058A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126A5-F0D5-FB89-5BA6-60F93292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8" y="346837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THE KEY PRINCIPLES IN RESPONDING TO CONCERNS</a:t>
            </a:r>
            <a:br>
              <a:rPr lang="en-US" b="1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756" y="1114102"/>
            <a:ext cx="6063004" cy="57438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3BD073-DAE7-C0D6-4190-CBBAEFD10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017D-CC3D-4DEF-BBEE-ECCE9DEA1A3A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515DC-DFE3-608E-655B-0023526C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A9969-5FC2-7A33-609D-17C4D5E3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752"/>
            <a:ext cx="7793736" cy="59193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Everyone has the right to participate in sport in a safe and enjoyable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Children’s best interests are the primary consideration in all decisions relating to them.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Preventing abuse, and speaking up about it, is everyone’s responsibility, but responding to concerns confidentially is the responsibility of key individuals.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Case management processes should follow a victim and survivor-</a:t>
            </a:r>
            <a:r>
              <a:rPr lang="en-US" dirty="0" err="1"/>
              <a:t>centred</a:t>
            </a:r>
            <a:r>
              <a:rPr lang="en-US" dirty="0"/>
              <a:t> approach.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Everyone, including those who face safeguarding allegations, have the right to a fair and transparent process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6A54E-0C60-97C6-ED8F-A6A7FF139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002" y="1550027"/>
            <a:ext cx="4192998" cy="37579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A575E-1407-FD2D-1692-7732AF58E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36D6-692A-48EA-9CFC-7FC200A11C08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3715D-D6A2-D742-C1AB-0CF07822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15B1B-B19A-6CFC-C6D9-9D94A326D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6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38A14-29A7-C970-E6BA-1A54137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3B5E-67CB-4028-99D4-3C12B477E88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38EDA-0B0C-F587-676C-34D58F35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B7750-2620-E6B3-8E3E-E21756CE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83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0"/>
            <a:ext cx="12192000" cy="10991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OUR ADVOCACY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2359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Tx/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773" y="2833130"/>
            <a:ext cx="4292950" cy="2860736"/>
          </a:xfrm>
          <a:prstGeom prst="rect">
            <a:avLst/>
          </a:prstGeom>
        </p:spPr>
      </p:pic>
      <p:sp>
        <p:nvSpPr>
          <p:cNvPr id="8" name="テキスト ボックス 4"/>
          <p:cNvSpPr txBox="1"/>
          <p:nvPr/>
        </p:nvSpPr>
        <p:spPr>
          <a:xfrm>
            <a:off x="332359" y="1448549"/>
            <a:ext cx="1163398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kumimoji="1" lang="en-US" altLang="ja-JP" sz="2000" b="1" kern="0" dirty="0">
                <a:solidFill>
                  <a:srgbClr val="FF0000"/>
                </a:solidFill>
                <a:ea typeface="BIZ UDPゴシック" panose="020B0400000000000000" pitchFamily="50" charset="-128"/>
                <a:cs typeface="Arial" panose="020B0604020202020204" pitchFamily="34" charset="0"/>
              </a:rPr>
              <a:t>WE NEED TO WORK together to develop and promote SAFE sport in Uganda</a:t>
            </a:r>
          </a:p>
          <a:p>
            <a:pPr defTabSz="685800"/>
            <a:r>
              <a:rPr kumimoji="1" lang="en-US" altLang="ja-JP" sz="2000" kern="0" dirty="0">
                <a:solidFill>
                  <a:srgbClr val="666666"/>
                </a:solidFill>
                <a:ea typeface="BIZ UDPゴシック" panose="020B0400000000000000" pitchFamily="50" charset="-128"/>
                <a:cs typeface="Arial" panose="020B0604020202020204" pitchFamily="34" charset="0"/>
              </a:rPr>
              <a:t>By implementing robust safeguarding measures</a:t>
            </a:r>
            <a:endParaRPr kumimoji="1" lang="ja-JP" altLang="en-US" sz="2000" dirty="0">
              <a:solidFill>
                <a:prstClr val="black"/>
              </a:solidFill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8"/>
          <p:cNvSpPr txBox="1"/>
          <p:nvPr/>
        </p:nvSpPr>
        <p:spPr>
          <a:xfrm>
            <a:off x="332359" y="2356652"/>
            <a:ext cx="71671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85800">
              <a:buFont typeface="Wingdings" panose="05000000000000000000" pitchFamily="2" charset="2"/>
              <a:buChar char="§"/>
            </a:pPr>
            <a:r>
              <a:rPr kumimoji="1" lang="en-US" altLang="ja-JP" sz="2800" kern="100" dirty="0">
                <a:solidFill>
                  <a:schemeClr val="accent1">
                    <a:lumMod val="50000"/>
                  </a:schemeClr>
                </a:solidFill>
                <a:ea typeface="BIZ UDPゴシック" panose="020B0400000000000000" pitchFamily="50" charset="-128"/>
                <a:cs typeface="Arial" panose="020B0604020202020204" pitchFamily="34" charset="0"/>
              </a:rPr>
              <a:t>Protect our players from physical, emotional, sexual abuse and Neglect</a:t>
            </a:r>
          </a:p>
          <a:p>
            <a:pPr marL="342900" indent="-342900" defTabSz="685800">
              <a:buFont typeface="Wingdings" panose="05000000000000000000" pitchFamily="2" charset="2"/>
              <a:buChar char="§"/>
            </a:pPr>
            <a:r>
              <a:rPr kumimoji="1" lang="en-US" altLang="ja-JP" sz="2800" kern="100" dirty="0">
                <a:solidFill>
                  <a:schemeClr val="accent1">
                    <a:lumMod val="50000"/>
                  </a:schemeClr>
                </a:solidFill>
                <a:ea typeface="BIZ UDPゴシック" panose="020B0400000000000000" pitchFamily="50" charset="-128"/>
                <a:cs typeface="Arial" panose="020B0604020202020204" pitchFamily="34" charset="0"/>
              </a:rPr>
              <a:t>Create a safe and supportive environment for players to thrive </a:t>
            </a:r>
          </a:p>
          <a:p>
            <a:pPr marL="342900" indent="-342900" defTabSz="685800">
              <a:buFont typeface="Wingdings" panose="05000000000000000000" pitchFamily="2" charset="2"/>
              <a:buChar char="§"/>
            </a:pPr>
            <a:r>
              <a:rPr kumimoji="1" lang="en-US" altLang="ja-JP" sz="2800" kern="100" dirty="0">
                <a:solidFill>
                  <a:schemeClr val="accent1">
                    <a:lumMod val="50000"/>
                  </a:schemeClr>
                </a:solidFill>
                <a:ea typeface="BIZ UDPゴシック" panose="020B0400000000000000" pitchFamily="50" charset="-128"/>
                <a:cs typeface="Arial" panose="020B0604020202020204" pitchFamily="34" charset="0"/>
              </a:rPr>
              <a:t>Enhance reputation of our sports globally</a:t>
            </a:r>
            <a:endParaRPr lang="zh-CN" alt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defTabSz="685800">
              <a:buFont typeface="Wingdings" panose="05000000000000000000" pitchFamily="2" charset="2"/>
              <a:buChar char="§"/>
            </a:pPr>
            <a:r>
              <a:rPr kumimoji="1" lang="en-US" altLang="ja-JP" sz="2800" kern="100" dirty="0">
                <a:solidFill>
                  <a:schemeClr val="accent1">
                    <a:lumMod val="50000"/>
                  </a:schemeClr>
                </a:solidFill>
                <a:ea typeface="BIZ UDPゴシック" panose="020B0400000000000000" pitchFamily="50" charset="-128"/>
                <a:cs typeface="Arial" panose="020B0604020202020204" pitchFamily="34" charset="0"/>
              </a:rPr>
              <a:t>Comply with the standards and best practices</a:t>
            </a:r>
          </a:p>
          <a:p>
            <a:pPr marL="342900" indent="-342900" defTabSz="685800">
              <a:buFont typeface="Wingdings" panose="05000000000000000000" pitchFamily="2" charset="2"/>
              <a:buChar char="§"/>
            </a:pPr>
            <a:r>
              <a:rPr kumimoji="1" lang="en-US" altLang="ja-JP" sz="2800" kern="100" dirty="0">
                <a:solidFill>
                  <a:schemeClr val="accent1">
                    <a:lumMod val="50000"/>
                  </a:schemeClr>
                </a:solidFill>
                <a:ea typeface="BIZ UDPゴシック" panose="020B0400000000000000" pitchFamily="50" charset="-128"/>
                <a:cs typeface="Arial" panose="020B0604020202020204" pitchFamily="34" charset="0"/>
              </a:rPr>
              <a:t>Empower our players to become confident, resilient and successful individuals</a:t>
            </a:r>
          </a:p>
          <a:p>
            <a:pPr marL="342900" indent="-342900" defTabSz="685800">
              <a:buFont typeface="Wingdings" panose="05000000000000000000" pitchFamily="2" charset="2"/>
              <a:buChar char="§"/>
            </a:pPr>
            <a:endParaRPr kumimoji="1" lang="en-US" altLang="ja-JP" sz="2800" kern="100" dirty="0">
              <a:solidFill>
                <a:schemeClr val="accent1">
                  <a:lumMod val="50000"/>
                </a:schemeClr>
              </a:solidFill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pPr marL="342900" indent="-342900" defTabSz="685800">
              <a:buFont typeface="Wingdings" panose="05000000000000000000" pitchFamily="2" charset="2"/>
              <a:buChar char="§"/>
            </a:pPr>
            <a:endParaRPr kumimoji="1" lang="ja-JP" altLang="ja-JP" sz="2800" kern="100" dirty="0">
              <a:solidFill>
                <a:schemeClr val="accent1">
                  <a:lumMod val="50000"/>
                </a:schemeClr>
              </a:solidFill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40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F72678-F1D8-0C1B-5F3E-8136AB94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3B5E-67CB-4028-99D4-3C12B477E88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52315-464E-B70E-EA82-4397C365E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1F92E-9F08-03D8-9F21-412F10A86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84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0"/>
            <a:ext cx="12192000" cy="10991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OUR ADVOCACY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2359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Tx/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723" y="1487389"/>
            <a:ext cx="5080000" cy="50800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44305" y="16341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/>
            <a:r>
              <a:rPr kumimoji="1" lang="en-US" altLang="ja-JP" sz="2800" b="1" kern="100" dirty="0">
                <a:solidFill>
                  <a:srgbClr val="FF0000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Safe Guarding is everyone's responsibility.</a:t>
            </a:r>
          </a:p>
          <a:p>
            <a:pPr algn="l" defTabSz="914377"/>
            <a:endParaRPr kumimoji="1" lang="en-US" altLang="ja-JP" sz="2800" b="1" kern="100" dirty="0">
              <a:solidFill>
                <a:schemeClr val="accent1">
                  <a:lumMod val="50000"/>
                </a:schemeClr>
              </a:solidFill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380990" indent="-380990" algn="l" defTabSz="914377">
              <a:buFont typeface="Wingdings" panose="05000000000000000000" pitchFamily="2" charset="2"/>
              <a:buChar char="§"/>
            </a:pPr>
            <a:r>
              <a:rPr kumimoji="1" lang="en-US" altLang="ja-JP" sz="2800" kern="100" dirty="0">
                <a:solidFill>
                  <a:schemeClr val="accent1">
                    <a:lumMod val="50000"/>
                  </a:schemeClr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Stand against Harassment</a:t>
            </a:r>
          </a:p>
          <a:p>
            <a:pPr marL="380990" indent="-380990" algn="l" defTabSz="914377">
              <a:buFont typeface="Wingdings" panose="05000000000000000000" pitchFamily="2" charset="2"/>
              <a:buChar char="§"/>
            </a:pPr>
            <a:r>
              <a:rPr kumimoji="1" lang="en-US" altLang="ja-JP" sz="2800" kern="100" dirty="0">
                <a:solidFill>
                  <a:schemeClr val="accent1">
                    <a:lumMod val="50000"/>
                  </a:schemeClr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Say no to all forms abuse</a:t>
            </a:r>
          </a:p>
          <a:p>
            <a:pPr marL="380990" indent="-380990" algn="l" defTabSz="914377">
              <a:buFont typeface="Wingdings" panose="05000000000000000000" pitchFamily="2" charset="2"/>
              <a:buChar char="§"/>
            </a:pPr>
            <a:r>
              <a:rPr kumimoji="1" lang="en-US" altLang="ja-JP" sz="2800" kern="100" dirty="0">
                <a:solidFill>
                  <a:schemeClr val="accent1">
                    <a:lumMod val="50000"/>
                  </a:schemeClr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Speak up for safe sport</a:t>
            </a:r>
          </a:p>
          <a:p>
            <a:pPr algn="l" defTabSz="914377"/>
            <a:endParaRPr kumimoji="1" lang="en-US" altLang="ja-JP" sz="2800" b="1" kern="100" dirty="0">
              <a:solidFill>
                <a:schemeClr val="accent1">
                  <a:lumMod val="50000"/>
                </a:schemeClr>
              </a:solidFill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l" defTabSz="914377"/>
            <a:r>
              <a:rPr kumimoji="1" lang="en-US" altLang="ja-JP" sz="2800" b="1" kern="100" dirty="0">
                <a:solidFill>
                  <a:srgbClr val="FF0000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HELP US TO HELP YOU</a:t>
            </a:r>
          </a:p>
          <a:p>
            <a:pPr algn="l"/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015BC-1F4B-17CB-BD9E-AA91DBC9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3B5E-67CB-4028-99D4-3C12B477E88B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979ED-3BCF-5C4C-C6AE-E4A3A4A2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81034-6521-6BCF-2EAD-B433CA6C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85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0"/>
            <a:ext cx="12192000" cy="10991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OUR ADVOCACY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2" descr="Reporting &amp; Recording Safeguarding Concerns | How, Why &amp; Advice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370276" y="1706879"/>
            <a:ext cx="3695114" cy="2907323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15177" y="1586475"/>
            <a:ext cx="750394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kumimoji="1" lang="en-US" altLang="ja-JP" b="1" kern="100" dirty="0">
                <a:solidFill>
                  <a:srgbClr val="FF0000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RECOGNIZE</a:t>
            </a:r>
          </a:p>
          <a:p>
            <a:pPr algn="just" defTabSz="914377"/>
            <a:r>
              <a:rPr kumimoji="1" lang="en-US" altLang="ja-JP" kern="100" dirty="0">
                <a:solidFill>
                  <a:prstClr val="black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Any behavior that feels unsafe, causes risk/threat to the</a:t>
            </a:r>
          </a:p>
          <a:p>
            <a:pPr algn="just" defTabSz="914377"/>
            <a:r>
              <a:rPr kumimoji="1" lang="en-US" altLang="ja-JP" kern="100" dirty="0">
                <a:solidFill>
                  <a:prstClr val="black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 physical and mental wellbeing</a:t>
            </a:r>
          </a:p>
          <a:p>
            <a:pPr algn="just" defTabSz="914377"/>
            <a:r>
              <a:rPr kumimoji="1" lang="en-US" altLang="ja-JP" b="1" kern="100" dirty="0">
                <a:solidFill>
                  <a:srgbClr val="FF0000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RESPOND</a:t>
            </a:r>
          </a:p>
          <a:p>
            <a:pPr algn="just" defTabSz="914377"/>
            <a:r>
              <a:rPr kumimoji="1" lang="en-US" altLang="ja-JP" kern="100" dirty="0">
                <a:solidFill>
                  <a:prstClr val="black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Immediately act on the necessary support and play your role</a:t>
            </a:r>
          </a:p>
          <a:p>
            <a:pPr algn="just" defTabSz="914377"/>
            <a:r>
              <a:rPr kumimoji="1" lang="en-US" altLang="ja-JP" b="1" kern="100" dirty="0">
                <a:solidFill>
                  <a:srgbClr val="FF0000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REPORT</a:t>
            </a:r>
          </a:p>
          <a:p>
            <a:pPr algn="just" defTabSz="914377"/>
            <a:r>
              <a:rPr kumimoji="1" lang="en-US" altLang="ja-JP" kern="100" dirty="0">
                <a:solidFill>
                  <a:prstClr val="black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UOC Safeguarding is ready to hear your concern and take action.</a:t>
            </a:r>
            <a:endParaRPr kumimoji="1" lang="ja-JP" altLang="ja-JP" kern="100" dirty="0">
              <a:solidFill>
                <a:prstClr val="black"/>
              </a:solidFill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 defTabSz="914377"/>
            <a:endParaRPr kumimoji="1" lang="en-US" altLang="ja-JP" kern="100" dirty="0">
              <a:solidFill>
                <a:prstClr val="black"/>
              </a:solidFill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 defTabSz="914377"/>
            <a:endParaRPr kumimoji="1" lang="en-US" altLang="ja-JP" kern="100" dirty="0">
              <a:solidFill>
                <a:prstClr val="black"/>
              </a:solidFill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 defTabSz="914377"/>
            <a:r>
              <a:rPr kumimoji="1" lang="en-GB" altLang="ja-JP" kern="100" dirty="0">
                <a:solidFill>
                  <a:prstClr val="black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	</a:t>
            </a:r>
            <a:endParaRPr lang="en-US" dirty="0"/>
          </a:p>
        </p:txBody>
      </p:sp>
      <p:sp>
        <p:nvSpPr>
          <p:cNvPr id="9" name="TextBox 4"/>
          <p:cNvSpPr txBox="1"/>
          <p:nvPr/>
        </p:nvSpPr>
        <p:spPr>
          <a:xfrm>
            <a:off x="9425354" y="4808825"/>
            <a:ext cx="18850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14377">
              <a:buNone/>
            </a:pPr>
            <a:r>
              <a:rPr kumimoji="1" lang="en-GB" altLang="ja-JP" sz="2800" b="1" kern="100" dirty="0">
                <a:solidFill>
                  <a:srgbClr val="FF0000"/>
                </a:solidFill>
                <a:ea typeface="BIZ UDPゴシック" panose="020B0400000000000000" pitchFamily="50" charset="-128"/>
                <a:cs typeface="Times New Roman" panose="02020603050405020304" pitchFamily="18" charset="0"/>
              </a:rPr>
              <a:t>REACH OUT</a:t>
            </a:r>
            <a:endParaRPr kumimoji="1" lang="ja-JP" altLang="ja-JP" sz="2800" b="1" kern="100" dirty="0">
              <a:solidFill>
                <a:srgbClr val="FF0000"/>
              </a:solidFill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236E-7175-C866-DEAF-26605D63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9B7BB-25B7-124F-2B85-50781BD5D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hlinkClick r:id="rId2"/>
              </a:rPr>
              <a:t>https://passport.world.rugby/safeguarding/safeguarding-essentials/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hlinkClick r:id="rId3"/>
              </a:rPr>
              <a:t>https://worldathletics.org/athletics-better-world/news/safeguarding-essentials-training-course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(Bellis et al., 2012)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hlinkClick r:id="rId4"/>
              </a:rPr>
              <a:t>https://safeguardinginfootball.fifa.com/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hlinkClick r:id="rId5"/>
              </a:rPr>
              <a:t>https://www.unicef.org/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A12F4-7728-7AFE-328A-C38E8B32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6467-8834-4895-BA72-3DB9429E9E91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5228D-C813-BA52-57C1-F635DD0E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96E24-8FC7-B95D-1D7D-86C71BF9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3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3D3D1D-FAAE-454E-A72B-902E7994F018}"/>
              </a:ext>
            </a:extLst>
          </p:cNvPr>
          <p:cNvSpPr/>
          <p:nvPr/>
        </p:nvSpPr>
        <p:spPr>
          <a:xfrm>
            <a:off x="0" y="-43053"/>
            <a:ext cx="12192000" cy="834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THE END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99" y="1101223"/>
            <a:ext cx="9010901" cy="48861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87" y="870651"/>
            <a:ext cx="3905644" cy="51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B6195-AE11-00BA-B3B6-025725DB0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E1948-E537-C67E-1073-4427C0FBC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B97-7CB3-4E67-B36A-76FBD991E246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E14F4-2351-18E2-8A0E-8FB6F4192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PATRICIA AYEBARE - IOC CERTIFIED SAFEGUARDING OFFICER UG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E7A0B-8986-6C3C-82E7-A291D5E0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BB7AE-20C9-45F7-A260-CF2A06CCF5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4044</Words>
  <Application>Microsoft Office PowerPoint</Application>
  <PresentationFormat>Widescreen</PresentationFormat>
  <Paragraphs>593</Paragraphs>
  <Slides>87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7" baseType="lpstr">
      <vt:lpstr>Arial</vt:lpstr>
      <vt:lpstr>Arial Black</vt:lpstr>
      <vt:lpstr>BIZ UDPゴシック</vt:lpstr>
      <vt:lpstr>Calibri</vt:lpstr>
      <vt:lpstr>Calibri Light</vt:lpstr>
      <vt:lpstr>Cambria</vt:lpstr>
      <vt:lpstr>Frutiger LT Com 45 Light</vt:lpstr>
      <vt:lpstr>FWWC2023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DRAW THE LINE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SAFEGUARDING</vt:lpstr>
      <vt:lpstr>SAFEGUARDING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this video which shows a grassroots tennis club and one of the players, Felipe.   As you watch the video, think about whether Felipe has been harmed or abused?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BULLYING</vt:lpstr>
      <vt:lpstr>PowerPoint Presentation</vt:lpstr>
      <vt:lpstr>BULLYING TAKES MANY FORMS</vt:lpstr>
      <vt:lpstr>DIGITAL BULLYING &amp; HARRESEMENT </vt:lpstr>
      <vt:lpstr>PowerPoint Presentation</vt:lpstr>
      <vt:lpstr>ADDRESSING DIGITAL BULLYING </vt:lpstr>
      <vt:lpstr>ADDRESSING DIGITAL BULLYING </vt:lpstr>
      <vt:lpstr>EXPLOITATION </vt:lpstr>
      <vt:lpstr>PowerPoint Presentation</vt:lpstr>
      <vt:lpstr>PowerPoint Presentation</vt:lpstr>
      <vt:lpstr>PowerPoint Presentation</vt:lpstr>
      <vt:lpstr>A MODEL OF THE GROOMING PROCESS</vt:lpstr>
      <vt:lpstr>PowerPoint Presentation</vt:lpstr>
      <vt:lpstr>If more people understand these different types of abuse, it contributes to a safer environment and safeguarding concerns are more likely to be identified.</vt:lpstr>
      <vt:lpstr>WHAT RISKS CAN YOU IDENTIFY AND HOW MIGHT THESE HARM THE ATHLETES OR PLAYERS? </vt:lpstr>
      <vt:lpstr>PowerPoint Presentation</vt:lpstr>
      <vt:lpstr>SOME PEOPLE ARE MORE VULNERABLE TO ABUSE?</vt:lpstr>
      <vt:lpstr>1. PEOPLE WITH DISABILITY</vt:lpstr>
      <vt:lpstr>PowerPoint Presentation</vt:lpstr>
      <vt:lpstr>HOW IS DISABILITY LINKED TO VULNERABILITY?</vt:lpstr>
      <vt:lpstr>2. GIRLS AND WOMEN IN SPORT</vt:lpstr>
      <vt:lpstr>PowerPoint Presentation</vt:lpstr>
      <vt:lpstr>Read all the different groups below and select the six groups that you think research has shown to be more vulnerable to abuse than others. </vt:lpstr>
      <vt:lpstr>PowerPoint Presentation</vt:lpstr>
      <vt:lpstr>A person’s level of vulnerability can change as circumstances change  Someone who is vulnerable one day, might not be vulnerable the next – or someone that has never been particularly vulnerable may have a change in their circumstances that makes them vulnerable.</vt:lpstr>
      <vt:lpstr>PowerPoint Presentation</vt:lpstr>
      <vt:lpstr>PowerPoint Presentation</vt:lpstr>
      <vt:lpstr>DISCLOSURE</vt:lpstr>
      <vt:lpstr>WHY DO CHILDREN RARELY DISCLOSE ABUSE?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REPORTING MECHANISM? </vt:lpstr>
      <vt:lpstr>INTRODUCING A REPORTING FLOWCHART</vt:lpstr>
      <vt:lpstr>GOOD REPORTING MECHANISM? </vt:lpstr>
      <vt:lpstr>THE KEY PRINCIPLES IN RESPONDING TO CONCERNS </vt:lpstr>
      <vt:lpstr>PowerPoint Presentation</vt:lpstr>
      <vt:lpstr>PowerPoint Presentation</vt:lpstr>
      <vt:lpstr>PowerPoint Presentation</vt:lpstr>
      <vt:lpstr>PowerPoint Presentation</vt:lpstr>
      <vt:lpstr>REFERENCES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Patricia Ayebare</dc:creator>
  <cp:lastModifiedBy>Patricia Ayebare</cp:lastModifiedBy>
  <cp:revision>12</cp:revision>
  <dcterms:created xsi:type="dcterms:W3CDTF">2025-11-26T09:46:54Z</dcterms:created>
  <dcterms:modified xsi:type="dcterms:W3CDTF">2025-11-28T11:52:17Z</dcterms:modified>
</cp:coreProperties>
</file>