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700" r:id="rId2"/>
    <p:sldId id="664" r:id="rId3"/>
    <p:sldId id="694" r:id="rId4"/>
    <p:sldId id="695" r:id="rId5"/>
    <p:sldId id="696" r:id="rId6"/>
    <p:sldId id="703" r:id="rId7"/>
    <p:sldId id="701" r:id="rId8"/>
    <p:sldId id="705" r:id="rId9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Murungi" initials="LM" lastIdx="8" clrIdx="0"/>
  <p:cmAuthor id="2" name="Robinah Nannungi" initials="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74"/>
  </p:normalViewPr>
  <p:slideViewPr>
    <p:cSldViewPr snapToGrid="0" snapToObjects="1" showGuides="1">
      <p:cViewPr varScale="1">
        <p:scale>
          <a:sx n="71" d="100"/>
          <a:sy n="71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7E29F3-4EA6-4B02-8B87-2A60D96E2F40}" type="datetimeFigureOut">
              <a:rPr lang="en-US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B0FE7E-8793-4F36-A945-57004B70665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B207-2922-4C57-BBE5-E342694091FE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0259-B7A1-4051-87E5-2880478B0BD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A359-675E-4BFD-9242-8CC9D929571C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6065-7737-4F35-A33B-AFC2A3FE3AF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EB1A-A4A3-4429-9733-705DF04BBA84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2FC8-7A76-458A-AE4B-22226500A44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87214-4B00-40AE-A8C0-914FEF887503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F469E-8E4D-48CE-9219-350DAEA8197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2526-0B43-4588-AF73-54802CA9C495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9969-51E6-4A57-BAE3-3BEAAF3E587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77D6-91B5-4FFB-89AC-9DD6B0625866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A02B-0E6C-416A-86FB-7BEA38B9F6D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BC2A-50A8-441E-A3D8-A35A519685A8}" type="datetimeFigureOut">
              <a:rPr lang="en-US"/>
              <a:t>11/30/2025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DF1D-BC14-473A-A44C-E2AAF2AE03B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E1D2-1D14-4585-970F-E664C78FAFC5}" type="datetimeFigureOut">
              <a:rPr lang="en-US"/>
              <a:t>11/30/2025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74BF-F9F1-4D22-8563-FDED932B9BE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158B-1D2F-4077-B47F-99FF2F66981B}" type="datetimeFigureOut">
              <a:rPr lang="en-US"/>
              <a:t>11/30/2025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ECE3-B2BE-4903-998A-5143A7FC1A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1E93-105A-4F27-95C0-825A2C6559A3}" type="datetimeFigureOut">
              <a:rPr lang="en-US"/>
              <a:t>11/30/2025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EC9E-2B6A-4698-A602-89DF210AD6F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877E-DA0F-4822-AD60-F71441C18972}" type="datetimeFigureOut">
              <a:rPr lang="en-US"/>
              <a:t>11/30/2025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02C8-8367-435A-968D-01F49FDEF8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014E-11A6-405E-B2DB-5744AF896E49}" type="datetimeFigureOut">
              <a:rPr lang="en-US"/>
              <a:t>11/30/2025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CF87-1FE4-423A-8EA4-F62E75FBB97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587214-4B00-40AE-A8C0-914FEF887503}" type="datetimeFigureOut">
              <a:rPr lang="en-US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F469E-8E4D-48CE-9219-350DAEA8197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.jpe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48260"/>
            <a:ext cx="5179060" cy="6704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60000"/>
              </a:lnSpc>
            </a:pPr>
            <a:r>
              <a:rPr lang="en-US" sz="4000" b="1" dirty="0">
                <a:sym typeface="+mn-ea"/>
              </a:rPr>
              <a:t>Basic and Key Terms for</a:t>
            </a:r>
            <a:br>
              <a:rPr lang="en-US" sz="4000" b="1" dirty="0">
                <a:sym typeface="+mn-ea"/>
              </a:rPr>
            </a:br>
            <a:r>
              <a:rPr lang="en-US" sz="4000" b="1" dirty="0">
                <a:sym typeface="+mn-ea"/>
              </a:rPr>
              <a:t>Monitoring and Evaluation</a:t>
            </a:r>
            <a:endParaRPr lang="en-US" sz="4000" b="1" dirty="0"/>
          </a:p>
          <a:p>
            <a:pPr>
              <a:lnSpc>
                <a:spcPct val="160000"/>
              </a:lnSpc>
            </a:pPr>
            <a:r>
              <a:rPr lang="en-US" sz="4000" b="1" dirty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chemeClr val="tx2"/>
                </a:solidFill>
              </a:rPr>
              <a:t>INNOPHINE, ENTEBBE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chemeClr val="tx2"/>
                </a:solidFill>
              </a:rPr>
              <a:t>NOVEMBER 2</a:t>
            </a:r>
            <a:r>
              <a:rPr lang="en-GB" altLang="en-US" sz="2400" b="1" dirty="0">
                <a:solidFill>
                  <a:schemeClr val="tx2"/>
                </a:solidFill>
              </a:rPr>
              <a:t>9</a:t>
            </a:r>
            <a:r>
              <a:rPr lang="en-US" sz="2400" b="1" dirty="0">
                <a:solidFill>
                  <a:schemeClr val="tx2"/>
                </a:solidFill>
              </a:rPr>
              <a:t>, 2025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chemeClr val="tx2"/>
                </a:solidFill>
              </a:rPr>
              <a:t>By</a:t>
            </a:r>
            <a:r>
              <a:rPr lang="en-GB" altLang="en-US" sz="2400" b="1" dirty="0">
                <a:solidFill>
                  <a:schemeClr val="tx2"/>
                </a:solidFill>
              </a:rPr>
              <a:t>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</a:rPr>
              <a:t>DANIEL COMBONI OJARA</a:t>
            </a:r>
          </a:p>
          <a:p>
            <a:pPr>
              <a:lnSpc>
                <a:spcPct val="160000"/>
              </a:lnSpc>
            </a:pPr>
            <a:r>
              <a:rPr lang="en-GB" altLang="en-US" sz="2400" b="1" i="1" dirty="0">
                <a:solidFill>
                  <a:schemeClr val="tx2"/>
                </a:solidFill>
              </a:rPr>
              <a:t>M&amp;E SPECIALIST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31" y="611803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/>
        </p:nvSpPr>
        <p:spPr>
          <a:xfrm>
            <a:off x="588010" y="274955"/>
            <a:ext cx="9756140" cy="561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br>
              <a:rPr lang="en-US" sz="2800" b="1" i="1" dirty="0">
                <a:ea typeface="MS PGothic" panose="020B0600070205080204" charset="-128"/>
              </a:rPr>
            </a:br>
            <a:r>
              <a:rPr lang="en-US" sz="2800" b="1" i="1" dirty="0">
                <a:ea typeface="MS PGothic" panose="020B0600070205080204" charset="-128"/>
              </a:rPr>
              <a:t> </a:t>
            </a:r>
            <a:r>
              <a:rPr lang="en-GB" sz="2800" b="1" dirty="0"/>
              <a:t>Presentation Highlights</a:t>
            </a:r>
          </a:p>
        </p:txBody>
      </p:sp>
      <p:sp>
        <p:nvSpPr>
          <p:cNvPr id="13" name="Content Placeholder 7"/>
          <p:cNvSpPr txBox="1"/>
          <p:nvPr/>
        </p:nvSpPr>
        <p:spPr>
          <a:xfrm>
            <a:off x="733425" y="963930"/>
            <a:ext cx="3882390" cy="5040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1219200">
              <a:lnSpc>
                <a:spcPct val="180000"/>
              </a:lnSpc>
              <a:buFont typeface="+mj-lt"/>
              <a:buAutoNum type="arabicPeriod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What is Monitoring</a:t>
            </a:r>
          </a:p>
          <a:p>
            <a:pPr marL="514350" indent="-514350" algn="l" defTabSz="1219200">
              <a:lnSpc>
                <a:spcPct val="180000"/>
              </a:lnSpc>
              <a:buFont typeface="+mj-lt"/>
              <a:buAutoNum type="arabicPeriod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What is Evaluation</a:t>
            </a:r>
          </a:p>
          <a:p>
            <a:pPr marL="514350" indent="-514350" algn="l" defTabSz="1219200">
              <a:lnSpc>
                <a:spcPct val="180000"/>
              </a:lnSpc>
              <a:buClrTx/>
              <a:buSzTx/>
              <a:buFont typeface="+mj-lt"/>
              <a:buAutoNum type="arabicPeriod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What Criteria? </a:t>
            </a:r>
          </a:p>
          <a:p>
            <a:pPr marL="514350" indent="-514350" algn="l" defTabSz="1219200">
              <a:lnSpc>
                <a:spcPct val="180000"/>
              </a:lnSpc>
              <a:buClrTx/>
              <a:buSzTx/>
              <a:buFont typeface="+mj-lt"/>
              <a:buAutoNum type="arabicPeriod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Stages of M&amp;E</a:t>
            </a:r>
          </a:p>
          <a:p>
            <a:pPr marL="514350" indent="-514350" algn="l" defTabSz="1219200">
              <a:lnSpc>
                <a:spcPct val="180000"/>
              </a:lnSpc>
              <a:buFont typeface="+mj-lt"/>
              <a:buAutoNum type="arabicPeriod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Roles and Responsibilities</a:t>
            </a:r>
          </a:p>
          <a:p>
            <a:pPr marL="514350" indent="-514350" algn="l" defTabSz="1219200">
              <a:lnSpc>
                <a:spcPct val="180000"/>
              </a:lnSpc>
              <a:buFont typeface="+mj-lt"/>
              <a:buAutoNum type="arabicPeriod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  <a:p>
            <a:pPr marL="514350" indent="-514350" algn="l" defTabSz="1219200"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815" y="958850"/>
            <a:ext cx="7555230" cy="5037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94" y="274638"/>
            <a:ext cx="8006878" cy="562074"/>
          </a:xfrm>
        </p:spPr>
        <p:txBody>
          <a:bodyPr>
            <a:noAutofit/>
          </a:bodyPr>
          <a:lstStyle/>
          <a:p>
            <a:br>
              <a:rPr lang="en-US" sz="2800" b="1" i="1" dirty="0">
                <a:ea typeface="MS PGothic" panose="020B0600070205080204" charset="-128"/>
              </a:rPr>
            </a:br>
            <a:r>
              <a:rPr lang="en-US" sz="2800" b="1" i="1" dirty="0">
                <a:ea typeface="MS PGothic" panose="020B0600070205080204" charset="-128"/>
              </a:rPr>
              <a:t> </a:t>
            </a:r>
            <a:r>
              <a:rPr lang="en-US" sz="2800" b="1" dirty="0"/>
              <a:t>Monitoring (</a:t>
            </a:r>
            <a:r>
              <a:rPr lang="en-US" sz="2800" b="1" i="1" dirty="0">
                <a:ea typeface="MS PGothic" panose="020B0600070205080204" charset="-128"/>
              </a:rPr>
              <a:t>Are we doing the work we planned?)</a:t>
            </a:r>
            <a:br>
              <a:rPr lang="en-GB" sz="2800" b="1" i="1" dirty="0">
                <a:ea typeface="MS PGothic" panose="020B0600070205080204" charset="-128"/>
              </a:rPr>
            </a:br>
            <a:endParaRPr lang="en-US" sz="2800" b="1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621856" y="4395788"/>
            <a:ext cx="2329180" cy="3987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+mj-lt"/>
              </a:rPr>
              <a:t>Actual Achievements</a:t>
            </a:r>
          </a:p>
        </p:txBody>
      </p:sp>
      <p:grpSp>
        <p:nvGrpSpPr>
          <p:cNvPr id="47" name="Group 5"/>
          <p:cNvGrpSpPr/>
          <p:nvPr/>
        </p:nvGrpSpPr>
        <p:grpSpPr bwMode="auto">
          <a:xfrm>
            <a:off x="1646238" y="4791076"/>
            <a:ext cx="4030663" cy="660400"/>
            <a:chOff x="77" y="2919"/>
            <a:chExt cx="2539" cy="416"/>
          </a:xfrm>
        </p:grpSpPr>
        <p:sp>
          <p:nvSpPr>
            <p:cNvPr id="48" name="Freeform 6"/>
            <p:cNvSpPr/>
            <p:nvPr/>
          </p:nvSpPr>
          <p:spPr bwMode="auto">
            <a:xfrm>
              <a:off x="222" y="2919"/>
              <a:ext cx="720" cy="231"/>
            </a:xfrm>
            <a:custGeom>
              <a:avLst/>
              <a:gdLst>
                <a:gd name="T0" fmla="*/ 0 w 720"/>
                <a:gd name="T1" fmla="*/ 0 h 336"/>
                <a:gd name="T2" fmla="*/ 0 w 720"/>
                <a:gd name="T3" fmla="*/ 8 h 336"/>
                <a:gd name="T4" fmla="*/ 720 w 720"/>
                <a:gd name="T5" fmla="*/ 8 h 336"/>
                <a:gd name="T6" fmla="*/ 0 60000 65536"/>
                <a:gd name="T7" fmla="*/ 0 60000 65536"/>
                <a:gd name="T8" fmla="*/ 0 60000 65536"/>
                <a:gd name="T9" fmla="*/ 0 w 720"/>
                <a:gd name="T10" fmla="*/ 0 h 336"/>
                <a:gd name="T11" fmla="*/ 720 w 72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36">
                  <a:moveTo>
                    <a:pt x="0" y="0"/>
                  </a:moveTo>
                  <a:lnTo>
                    <a:pt x="0" y="336"/>
                  </a:lnTo>
                  <a:lnTo>
                    <a:pt x="720" y="3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963" y="3021"/>
              <a:ext cx="165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+mj-lt"/>
                </a:rPr>
                <a:t>Expected Achievements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77" y="3142"/>
              <a:ext cx="8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+mj-lt"/>
                </a:rPr>
                <a:t>Compared</a:t>
              </a:r>
              <a:r>
                <a:rPr lang="en-US" sz="1400" b="1" dirty="0">
                  <a:latin typeface="Times New Roman" panose="02020603050405020304" pitchFamily="18" charset="0"/>
                </a:rPr>
                <a:t> with</a:t>
              </a:r>
            </a:p>
          </p:txBody>
        </p:sp>
      </p:grpSp>
      <p:grpSp>
        <p:nvGrpSpPr>
          <p:cNvPr id="51" name="Group 9"/>
          <p:cNvGrpSpPr/>
          <p:nvPr/>
        </p:nvGrpSpPr>
        <p:grpSpPr bwMode="auto">
          <a:xfrm>
            <a:off x="3424238" y="5391151"/>
            <a:ext cx="4051300" cy="568324"/>
            <a:chOff x="1197" y="3297"/>
            <a:chExt cx="2552" cy="358"/>
          </a:xfrm>
        </p:grpSpPr>
        <p:sp>
          <p:nvSpPr>
            <p:cNvPr id="52" name="Freeform 10"/>
            <p:cNvSpPr/>
            <p:nvPr/>
          </p:nvSpPr>
          <p:spPr bwMode="auto">
            <a:xfrm>
              <a:off x="1242" y="3297"/>
              <a:ext cx="720" cy="183"/>
            </a:xfrm>
            <a:custGeom>
              <a:avLst/>
              <a:gdLst>
                <a:gd name="T0" fmla="*/ 0 w 720"/>
                <a:gd name="T1" fmla="*/ 0 h 336"/>
                <a:gd name="T2" fmla="*/ 0 w 720"/>
                <a:gd name="T3" fmla="*/ 1 h 336"/>
                <a:gd name="T4" fmla="*/ 720 w 720"/>
                <a:gd name="T5" fmla="*/ 1 h 336"/>
                <a:gd name="T6" fmla="*/ 0 60000 65536"/>
                <a:gd name="T7" fmla="*/ 0 60000 65536"/>
                <a:gd name="T8" fmla="*/ 0 60000 65536"/>
                <a:gd name="T9" fmla="*/ 0 w 720"/>
                <a:gd name="T10" fmla="*/ 0 h 336"/>
                <a:gd name="T11" fmla="*/ 720 w 72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36">
                  <a:moveTo>
                    <a:pt x="0" y="0"/>
                  </a:moveTo>
                  <a:lnTo>
                    <a:pt x="0" y="336"/>
                  </a:lnTo>
                  <a:lnTo>
                    <a:pt x="720" y="3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983" y="3306"/>
              <a:ext cx="1766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+mj-lt"/>
                </a:rPr>
                <a:t>Deviations from the Plans</a:t>
              </a: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1197" y="3462"/>
              <a:ext cx="7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+mj-lt"/>
                </a:rPr>
                <a:t>Identify</a:t>
              </a:r>
            </a:p>
          </p:txBody>
        </p:sp>
      </p:grpSp>
      <p:grpSp>
        <p:nvGrpSpPr>
          <p:cNvPr id="55" name="Group 13"/>
          <p:cNvGrpSpPr/>
          <p:nvPr/>
        </p:nvGrpSpPr>
        <p:grpSpPr bwMode="auto">
          <a:xfrm>
            <a:off x="4986338" y="5805488"/>
            <a:ext cx="4321175" cy="554038"/>
            <a:chOff x="2181" y="3621"/>
            <a:chExt cx="2722" cy="349"/>
          </a:xfrm>
        </p:grpSpPr>
        <p:sp>
          <p:nvSpPr>
            <p:cNvPr id="56" name="Freeform 14"/>
            <p:cNvSpPr/>
            <p:nvPr/>
          </p:nvSpPr>
          <p:spPr bwMode="auto">
            <a:xfrm>
              <a:off x="2229" y="3621"/>
              <a:ext cx="720" cy="183"/>
            </a:xfrm>
            <a:custGeom>
              <a:avLst/>
              <a:gdLst>
                <a:gd name="T0" fmla="*/ 0 w 720"/>
                <a:gd name="T1" fmla="*/ 0 h 336"/>
                <a:gd name="T2" fmla="*/ 0 w 720"/>
                <a:gd name="T3" fmla="*/ 1 h 336"/>
                <a:gd name="T4" fmla="*/ 720 w 720"/>
                <a:gd name="T5" fmla="*/ 1 h 336"/>
                <a:gd name="T6" fmla="*/ 0 60000 65536"/>
                <a:gd name="T7" fmla="*/ 0 60000 65536"/>
                <a:gd name="T8" fmla="*/ 0 60000 65536"/>
                <a:gd name="T9" fmla="*/ 0 w 720"/>
                <a:gd name="T10" fmla="*/ 0 h 336"/>
                <a:gd name="T11" fmla="*/ 720 w 72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36">
                  <a:moveTo>
                    <a:pt x="0" y="0"/>
                  </a:moveTo>
                  <a:lnTo>
                    <a:pt x="0" y="336"/>
                  </a:lnTo>
                  <a:lnTo>
                    <a:pt x="720" y="3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2970" y="3678"/>
              <a:ext cx="193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+mj-lt"/>
                </a:rPr>
                <a:t>Problems and Opportunities</a:t>
              </a:r>
            </a:p>
          </p:txBody>
        </p:sp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2181" y="3777"/>
              <a:ext cx="7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b="1">
                  <a:latin typeface="+mj-lt"/>
                </a:rPr>
                <a:t>Identify</a:t>
              </a:r>
            </a:p>
          </p:txBody>
        </p:sp>
      </p:grpSp>
      <p:grpSp>
        <p:nvGrpSpPr>
          <p:cNvPr id="59" name="Group 17"/>
          <p:cNvGrpSpPr/>
          <p:nvPr/>
        </p:nvGrpSpPr>
        <p:grpSpPr bwMode="auto">
          <a:xfrm>
            <a:off x="6553201" y="6357938"/>
            <a:ext cx="3233738" cy="582613"/>
            <a:chOff x="3168" y="3933"/>
            <a:chExt cx="2037" cy="367"/>
          </a:xfrm>
        </p:grpSpPr>
        <p:sp>
          <p:nvSpPr>
            <p:cNvPr id="60" name="Freeform 18"/>
            <p:cNvSpPr/>
            <p:nvPr/>
          </p:nvSpPr>
          <p:spPr bwMode="auto">
            <a:xfrm>
              <a:off x="3189" y="3933"/>
              <a:ext cx="720" cy="183"/>
            </a:xfrm>
            <a:custGeom>
              <a:avLst/>
              <a:gdLst>
                <a:gd name="T0" fmla="*/ 0 w 720"/>
                <a:gd name="T1" fmla="*/ 0 h 336"/>
                <a:gd name="T2" fmla="*/ 0 w 720"/>
                <a:gd name="T3" fmla="*/ 1 h 336"/>
                <a:gd name="T4" fmla="*/ 720 w 720"/>
                <a:gd name="T5" fmla="*/ 1 h 336"/>
                <a:gd name="T6" fmla="*/ 0 60000 65536"/>
                <a:gd name="T7" fmla="*/ 0 60000 65536"/>
                <a:gd name="T8" fmla="*/ 0 60000 65536"/>
                <a:gd name="T9" fmla="*/ 0 w 720"/>
                <a:gd name="T10" fmla="*/ 0 h 336"/>
                <a:gd name="T11" fmla="*/ 720 w 72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36">
                  <a:moveTo>
                    <a:pt x="0" y="0"/>
                  </a:moveTo>
                  <a:lnTo>
                    <a:pt x="0" y="336"/>
                  </a:lnTo>
                  <a:lnTo>
                    <a:pt x="720" y="3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3912" y="3981"/>
              <a:ext cx="129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+mj-lt"/>
                </a:rPr>
                <a:t>Corrective Actions</a:t>
              </a: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3168" y="4107"/>
              <a:ext cx="7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b="1">
                  <a:latin typeface="+mj-lt"/>
                </a:rPr>
                <a:t>To follow</a:t>
              </a:r>
            </a:p>
          </p:txBody>
        </p:sp>
      </p:grpSp>
      <p:pic>
        <p:nvPicPr>
          <p:cNvPr id="307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31" y="611803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/>
        </p:nvSpPr>
        <p:spPr>
          <a:xfrm>
            <a:off x="853440" y="836930"/>
            <a:ext cx="10129520" cy="5904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300" dirty="0"/>
              <a:t>Integral part of </a:t>
            </a:r>
            <a:r>
              <a:rPr lang="en-US" sz="2300" b="1" dirty="0"/>
              <a:t>day-to-day management </a:t>
            </a:r>
            <a:r>
              <a:rPr lang="en-US" sz="2300" dirty="0"/>
              <a:t>of an activity/ project / </a:t>
            </a:r>
            <a:r>
              <a:rPr lang="en-US" sz="2300" dirty="0" err="1"/>
              <a:t>programme</a:t>
            </a:r>
            <a:r>
              <a:rPr lang="en-US" sz="2300" dirty="0"/>
              <a:t>. It is checking progress</a:t>
            </a:r>
          </a:p>
          <a:p>
            <a:pPr>
              <a:spcBef>
                <a:spcPts val="1800"/>
              </a:spcBef>
            </a:pPr>
            <a:r>
              <a:rPr lang="en-US" sz="2300" dirty="0"/>
              <a:t>Centered on information with which to identify and solve implementation problems and follow project progress.</a:t>
            </a:r>
          </a:p>
          <a:p>
            <a:pPr>
              <a:spcBef>
                <a:spcPts val="1800"/>
              </a:spcBef>
            </a:pPr>
            <a:r>
              <a:rPr lang="en-US" sz="2300" dirty="0"/>
              <a:t>Verifies how objectives can be reached</a:t>
            </a:r>
          </a:p>
          <a:p>
            <a:pPr>
              <a:spcBef>
                <a:spcPts val="1800"/>
              </a:spcBef>
            </a:pPr>
            <a:r>
              <a:rPr lang="en-US" sz="2300" dirty="0"/>
              <a:t>Analyzes changes in the programmatic environment</a:t>
            </a:r>
          </a:p>
          <a:p>
            <a:pPr>
              <a:spcBef>
                <a:spcPts val="1800"/>
              </a:spcBef>
            </a:pPr>
            <a:r>
              <a:rPr lang="en-US" sz="2300" dirty="0"/>
              <a:t>If needed, corrective action will be undertaken</a:t>
            </a:r>
          </a:p>
          <a:p>
            <a:pPr marL="11430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Evaluation (</a:t>
            </a:r>
            <a:r>
              <a:rPr lang="en-GB" sz="3200" b="1" i="1" dirty="0">
                <a:ea typeface="MS PGothic" panose="020B0600070205080204" charset="-128"/>
              </a:rPr>
              <a:t>How effective were our activities?)</a:t>
            </a:r>
          </a:p>
          <a:p>
            <a:pPr algn="ctr"/>
            <a:endParaRPr lang="en-US" sz="4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0615" y="836930"/>
            <a:ext cx="9809480" cy="134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+mj-lt"/>
              </a:rPr>
              <a:t>“Systematic assessment of a project (either ongoing or concluded), of its design, its implementation and its results”. </a:t>
            </a:r>
          </a:p>
          <a:p>
            <a:pPr algn="ctr" eaLnBrk="1" hangingPunct="1"/>
            <a:r>
              <a:rPr lang="en-US" sz="2800" b="1" dirty="0">
                <a:latin typeface="+mj-lt"/>
              </a:rPr>
              <a:t>Evaluation = Measuring performance</a:t>
            </a:r>
            <a:r>
              <a:rPr lang="en-GB" altLang="en-US" sz="2800" b="1" dirty="0">
                <a:latin typeface="+mj-lt"/>
              </a:rPr>
              <a:t> (Starting Point-</a:t>
            </a:r>
            <a:r>
              <a:rPr lang="en-GB" altLang="en-US" sz="2800" b="1" u="sng" dirty="0">
                <a:solidFill>
                  <a:srgbClr val="7030A0"/>
                </a:solidFill>
                <a:latin typeface="+mj-lt"/>
              </a:rPr>
              <a:t>Baseline</a:t>
            </a:r>
            <a:r>
              <a:rPr lang="en-GB" altLang="en-US" sz="2800" b="1" dirty="0">
                <a:latin typeface="+mj-lt"/>
              </a:rPr>
              <a:t>)</a:t>
            </a:r>
          </a:p>
        </p:txBody>
      </p:sp>
      <p:pic>
        <p:nvPicPr>
          <p:cNvPr id="2" name="Picture 1" descr="ChatGPT Image Nov 29, 2025, 03_39_05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5" y="2976245"/>
            <a:ext cx="9092565" cy="3787775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31" y="611803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 r="787" b="55516"/>
          <a:stretch>
            <a:fillRect/>
          </a:stretch>
        </p:blipFill>
        <p:spPr>
          <a:xfrm>
            <a:off x="4989195" y="2286635"/>
            <a:ext cx="2052955" cy="855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395" y="818515"/>
            <a:ext cx="8891905" cy="552132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5065" y="257493"/>
            <a:ext cx="7772400" cy="49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Evaluation Criteria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31" y="611803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44880" y="252095"/>
            <a:ext cx="10061575" cy="73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/>
              <a:t>Stages of M&amp;E</a:t>
            </a:r>
          </a:p>
        </p:txBody>
      </p:sp>
      <p:grpSp>
        <p:nvGrpSpPr>
          <p:cNvPr id="37" name="Group 3"/>
          <p:cNvGrpSpPr/>
          <p:nvPr/>
        </p:nvGrpSpPr>
        <p:grpSpPr bwMode="auto">
          <a:xfrm>
            <a:off x="1905606" y="1210639"/>
            <a:ext cx="8103903" cy="5266361"/>
            <a:chOff x="936" y="1941"/>
            <a:chExt cx="9005" cy="4539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780" y="5316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Activities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6881" y="4860"/>
              <a:ext cx="3060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i="1" dirty="0">
                  <a:latin typeface="Times New Roman" panose="02020603050405020304" pitchFamily="18" charset="0"/>
                </a:rPr>
                <a:t>Physical and non physical means necessary to carry out </a:t>
              </a:r>
              <a:r>
                <a:rPr lang="en-US" sz="1600" i="1" dirty="0">
                  <a:latin typeface="Times New Roman" panose="02020603050405020304" pitchFamily="18" charset="0"/>
                </a:rPr>
                <a:t>activities</a:t>
              </a:r>
              <a:endParaRPr 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6480" y="5316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Times New Roman" panose="02020603050405020304" pitchFamily="18" charset="0"/>
                </a:rPr>
                <a:t>Means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780" y="3156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Purpose(s)</a:t>
              </a:r>
            </a:p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Specific Objective(s)</a:t>
              </a:r>
            </a:p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Outcome(s)</a:t>
              </a:r>
            </a:p>
            <a:p>
              <a:pPr algn="ctr" eaLnBrk="1" hangingPunct="1"/>
              <a:endParaRPr 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3780" y="4236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Results</a:t>
              </a:r>
            </a:p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Outputs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080" y="5400"/>
              <a:ext cx="268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panose="02020603050405020304" pitchFamily="18" charset="0"/>
                </a:rPr>
                <a:t>Tasks executed as part of project to produce the project’s results</a:t>
              </a:r>
              <a:endParaRPr lang="en-US" sz="1600" b="1" i="1"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140" y="4247"/>
              <a:ext cx="270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i="1" dirty="0">
                  <a:latin typeface="Times New Roman" panose="02020603050405020304" pitchFamily="18" charset="0"/>
                </a:rPr>
                <a:t>The products of undertaken activities</a:t>
              </a:r>
              <a:endParaRPr lang="en-US" sz="16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936" y="3164"/>
              <a:ext cx="2844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i="1" dirty="0">
                  <a:latin typeface="Times New Roman" panose="02020603050405020304" pitchFamily="18" charset="0"/>
                </a:rPr>
                <a:t>The project’s central objective in terms of sustainable benefit for the target group</a:t>
              </a:r>
              <a:endParaRPr lang="en-US" sz="16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960" y="1941"/>
              <a:ext cx="280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i="1" dirty="0">
                  <a:latin typeface="Times New Roman" panose="02020603050405020304" pitchFamily="18" charset="0"/>
                </a:rPr>
                <a:t>High level objectives to which the project </a:t>
              </a:r>
              <a:r>
                <a:rPr lang="en-US" sz="1600" b="1" i="1" u="sng" dirty="0">
                  <a:latin typeface="Times New Roman" panose="02020603050405020304" pitchFamily="18" charset="0"/>
                </a:rPr>
                <a:t>contributes</a:t>
              </a:r>
              <a:endParaRPr 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H="1">
              <a:off x="5925" y="5661"/>
              <a:ext cx="5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 flipH="1" flipV="1">
              <a:off x="4845" y="4941"/>
              <a:ext cx="1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 flipV="1">
              <a:off x="4800" y="3861"/>
              <a:ext cx="1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H="1" flipV="1">
              <a:off x="4785" y="2781"/>
              <a:ext cx="1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765" y="1941"/>
              <a:ext cx="2160" cy="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Overall Objective</a:t>
              </a:r>
            </a:p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/</a:t>
              </a:r>
            </a:p>
            <a:p>
              <a:pPr algn="ctr" eaLnBrk="1" hangingPunct="1"/>
              <a:r>
                <a:rPr lang="en-US" sz="1400" b="1" dirty="0">
                  <a:latin typeface="Times New Roman" panose="02020603050405020304" pitchFamily="18" charset="0"/>
                </a:rPr>
                <a:t>Goal</a:t>
              </a:r>
            </a:p>
          </p:txBody>
        </p:sp>
      </p:grpSp>
      <p:sp>
        <p:nvSpPr>
          <p:cNvPr id="52" name="AutoShape 14"/>
          <p:cNvSpPr>
            <a:spLocks noChangeArrowheads="1"/>
          </p:cNvSpPr>
          <p:nvPr/>
        </p:nvSpPr>
        <p:spPr bwMode="auto">
          <a:xfrm>
            <a:off x="6400800" y="1450975"/>
            <a:ext cx="2085975" cy="720725"/>
          </a:xfrm>
          <a:prstGeom prst="leftArrow">
            <a:avLst>
              <a:gd name="adj1" fmla="val 53102"/>
              <a:gd name="adj2" fmla="val 76980"/>
            </a:avLst>
          </a:prstGeom>
          <a:solidFill>
            <a:srgbClr val="FC1A0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 dirty="0"/>
              <a:t>Impact</a:t>
            </a: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6553060" y="2646151"/>
            <a:ext cx="2014537" cy="792162"/>
          </a:xfrm>
          <a:prstGeom prst="leftArrow">
            <a:avLst>
              <a:gd name="adj1" fmla="val 53102"/>
              <a:gd name="adj2" fmla="val 73926"/>
            </a:avLst>
          </a:prstGeom>
          <a:solidFill>
            <a:srgbClr val="FC1A0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/>
              <a:t>Effectiveness</a:t>
            </a: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6553061" y="3899217"/>
            <a:ext cx="2014537" cy="792163"/>
          </a:xfrm>
          <a:prstGeom prst="leftArrow">
            <a:avLst>
              <a:gd name="adj1" fmla="val 53102"/>
              <a:gd name="adj2" fmla="val 73926"/>
            </a:avLst>
          </a:prstGeom>
          <a:solidFill>
            <a:srgbClr val="FC1A0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 dirty="0"/>
              <a:t>Efficiency</a:t>
            </a: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31" y="611803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99002" y="1128387"/>
            <a:ext cx="4192998" cy="3757946"/>
          </a:xfrm>
          <a:prstGeom prst="rect">
            <a:avLst/>
          </a:prstGeom>
        </p:spPr>
      </p:pic>
      <p:sp>
        <p:nvSpPr>
          <p:cNvPr id="10" name="椭圆 45"/>
          <p:cNvSpPr/>
          <p:nvPr>
            <p:custDataLst>
              <p:tags r:id="rId1"/>
            </p:custDataLst>
          </p:nvPr>
        </p:nvSpPr>
        <p:spPr>
          <a:xfrm rot="20825450">
            <a:off x="3269173" y="3283576"/>
            <a:ext cx="2247699" cy="6551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1" name="椭圆 33"/>
          <p:cNvSpPr/>
          <p:nvPr>
            <p:custDataLst>
              <p:tags r:id="rId2"/>
            </p:custDataLst>
          </p:nvPr>
        </p:nvSpPr>
        <p:spPr>
          <a:xfrm rot="20825450">
            <a:off x="2532956" y="3009553"/>
            <a:ext cx="3720160" cy="1203276"/>
          </a:xfrm>
          <a:prstGeom prst="ellipse">
            <a:avLst/>
          </a:prstGeom>
          <a:noFill/>
          <a:ln w="28575">
            <a:gradFill>
              <a:gsLst>
                <a:gs pos="43800">
                  <a:schemeClr val="accent1">
                    <a:alpha val="70000"/>
                  </a:schemeClr>
                </a:gs>
                <a:gs pos="0">
                  <a:schemeClr val="accent1">
                    <a:alpha val="0"/>
                    <a:lumMod val="51000"/>
                    <a:lumOff val="49000"/>
                  </a:schemeClr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2" name="直接连接符 12"/>
          <p:cNvSpPr/>
          <p:nvPr>
            <p:custDataLst>
              <p:tags r:id="rId3"/>
            </p:custDataLst>
          </p:nvPr>
        </p:nvSpPr>
        <p:spPr>
          <a:xfrm rot="20825450">
            <a:off x="2975131" y="3197721"/>
            <a:ext cx="2835434" cy="826520"/>
          </a:xfrm>
          <a:prstGeom prst="arc">
            <a:avLst>
              <a:gd name="adj1" fmla="val 20527655"/>
              <a:gd name="adj2" fmla="val 873588"/>
            </a:avLst>
          </a:prstGeom>
          <a:noFill/>
          <a:ln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3" name="椭圆 1"/>
          <p:cNvSpPr/>
          <p:nvPr>
            <p:custDataLst>
              <p:tags r:id="rId4"/>
            </p:custDataLst>
          </p:nvPr>
        </p:nvSpPr>
        <p:spPr>
          <a:xfrm rot="20825450">
            <a:off x="2791855" y="3144340"/>
            <a:ext cx="3202117" cy="933371"/>
          </a:xfrm>
          <a:prstGeom prst="arc">
            <a:avLst>
              <a:gd name="adj1" fmla="val 8633663"/>
              <a:gd name="adj2" fmla="val 11845791"/>
            </a:avLst>
          </a:prstGeom>
          <a:noFill/>
          <a:ln w="6350">
            <a:gradFill flip="none" rotWithShape="1">
              <a:gsLst>
                <a:gs pos="0">
                  <a:schemeClr val="accent1"/>
                </a:gs>
                <a:gs pos="56000">
                  <a:schemeClr val="accent1">
                    <a:alpha val="2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椭圆 1"/>
          <p:cNvSpPr/>
          <p:nvPr>
            <p:custDataLst>
              <p:tags r:id="rId5"/>
            </p:custDataLst>
          </p:nvPr>
        </p:nvSpPr>
        <p:spPr bwMode="auto">
          <a:xfrm>
            <a:off x="5889747" y="2889445"/>
            <a:ext cx="305833" cy="305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37500"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Oval 41"/>
          <p:cNvSpPr/>
          <p:nvPr>
            <p:custDataLst>
              <p:tags r:id="rId6"/>
            </p:custDataLst>
          </p:nvPr>
        </p:nvSpPr>
        <p:spPr>
          <a:xfrm>
            <a:off x="5974268" y="2973965"/>
            <a:ext cx="136815" cy="136609"/>
          </a:xfrm>
          <a:custGeom>
            <a:avLst/>
            <a:gdLst>
              <a:gd name="connsiteX0" fmla="*/ 241805 w 609191"/>
              <a:gd name="connsiteY0" fmla="*/ 126251 h 608274"/>
              <a:gd name="connsiteX1" fmla="*/ 37679 w 609191"/>
              <a:gd name="connsiteY1" fmla="*/ 348029 h 608274"/>
              <a:gd name="connsiteX2" fmla="*/ 260645 w 609191"/>
              <a:gd name="connsiteY2" fmla="*/ 570653 h 608274"/>
              <a:gd name="connsiteX3" fmla="*/ 482764 w 609191"/>
              <a:gd name="connsiteY3" fmla="*/ 366839 h 608274"/>
              <a:gd name="connsiteX4" fmla="*/ 373117 w 609191"/>
              <a:gd name="connsiteY4" fmla="*/ 366839 h 608274"/>
              <a:gd name="connsiteX5" fmla="*/ 260645 w 609191"/>
              <a:gd name="connsiteY5" fmla="*/ 461927 h 608274"/>
              <a:gd name="connsiteX6" fmla="*/ 146571 w 609191"/>
              <a:gd name="connsiteY6" fmla="*/ 348029 h 608274"/>
              <a:gd name="connsiteX7" fmla="*/ 241805 w 609191"/>
              <a:gd name="connsiteY7" fmla="*/ 235635 h 608274"/>
              <a:gd name="connsiteX8" fmla="*/ 260645 w 609191"/>
              <a:gd name="connsiteY8" fmla="*/ 87783 h 608274"/>
              <a:gd name="connsiteX9" fmla="*/ 279484 w 609191"/>
              <a:gd name="connsiteY9" fmla="*/ 87783 h 608274"/>
              <a:gd name="connsiteX10" fmla="*/ 279484 w 609191"/>
              <a:gd name="connsiteY10" fmla="*/ 271752 h 608274"/>
              <a:gd name="connsiteX11" fmla="*/ 260645 w 609191"/>
              <a:gd name="connsiteY11" fmla="*/ 271752 h 608274"/>
              <a:gd name="connsiteX12" fmla="*/ 184251 w 609191"/>
              <a:gd name="connsiteY12" fmla="*/ 348029 h 608274"/>
              <a:gd name="connsiteX13" fmla="*/ 260645 w 609191"/>
              <a:gd name="connsiteY13" fmla="*/ 424306 h 608274"/>
              <a:gd name="connsiteX14" fmla="*/ 337040 w 609191"/>
              <a:gd name="connsiteY14" fmla="*/ 348029 h 608274"/>
              <a:gd name="connsiteX15" fmla="*/ 337040 w 609191"/>
              <a:gd name="connsiteY15" fmla="*/ 329218 h 608274"/>
              <a:gd name="connsiteX16" fmla="*/ 521196 w 609191"/>
              <a:gd name="connsiteY16" fmla="*/ 329218 h 608274"/>
              <a:gd name="connsiteX17" fmla="*/ 521196 w 609191"/>
              <a:gd name="connsiteY17" fmla="*/ 348029 h 608274"/>
              <a:gd name="connsiteX18" fmla="*/ 260645 w 609191"/>
              <a:gd name="connsiteY18" fmla="*/ 608274 h 608274"/>
              <a:gd name="connsiteX19" fmla="*/ 0 w 609191"/>
              <a:gd name="connsiteY19" fmla="*/ 348029 h 608274"/>
              <a:gd name="connsiteX20" fmla="*/ 260645 w 609191"/>
              <a:gd name="connsiteY20" fmla="*/ 87783 h 608274"/>
              <a:gd name="connsiteX21" fmla="*/ 367364 w 609191"/>
              <a:gd name="connsiteY21" fmla="*/ 38378 h 608274"/>
              <a:gd name="connsiteX22" fmla="*/ 367364 w 609191"/>
              <a:gd name="connsiteY22" fmla="*/ 147868 h 608274"/>
              <a:gd name="connsiteX23" fmla="*/ 461099 w 609191"/>
              <a:gd name="connsiteY23" fmla="*/ 241461 h 608274"/>
              <a:gd name="connsiteX24" fmla="*/ 570661 w 609191"/>
              <a:gd name="connsiteY24" fmla="*/ 241461 h 608274"/>
              <a:gd name="connsiteX25" fmla="*/ 367364 w 609191"/>
              <a:gd name="connsiteY25" fmla="*/ 38378 h 608274"/>
              <a:gd name="connsiteX26" fmla="*/ 329681 w 609191"/>
              <a:gd name="connsiteY26" fmla="*/ 0 h 608274"/>
              <a:gd name="connsiteX27" fmla="*/ 348523 w 609191"/>
              <a:gd name="connsiteY27" fmla="*/ 0 h 608274"/>
              <a:gd name="connsiteX28" fmla="*/ 609191 w 609191"/>
              <a:gd name="connsiteY28" fmla="*/ 260274 h 608274"/>
              <a:gd name="connsiteX29" fmla="*/ 609191 w 609191"/>
              <a:gd name="connsiteY29" fmla="*/ 279086 h 608274"/>
              <a:gd name="connsiteX30" fmla="*/ 424924 w 609191"/>
              <a:gd name="connsiteY30" fmla="*/ 279086 h 608274"/>
              <a:gd name="connsiteX31" fmla="*/ 424924 w 609191"/>
              <a:gd name="connsiteY31" fmla="*/ 260274 h 608274"/>
              <a:gd name="connsiteX32" fmla="*/ 348523 w 609191"/>
              <a:gd name="connsiteY32" fmla="*/ 183988 h 608274"/>
              <a:gd name="connsiteX33" fmla="*/ 329681 w 609191"/>
              <a:gd name="connsiteY33" fmla="*/ 183988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9191" h="608274">
                <a:moveTo>
                  <a:pt x="241805" y="126251"/>
                </a:moveTo>
                <a:cubicBezTo>
                  <a:pt x="127638" y="135844"/>
                  <a:pt x="37679" y="231591"/>
                  <a:pt x="37679" y="348029"/>
                </a:cubicBezTo>
                <a:cubicBezTo>
                  <a:pt x="37679" y="470768"/>
                  <a:pt x="137717" y="570653"/>
                  <a:pt x="260645" y="570653"/>
                </a:cubicBezTo>
                <a:cubicBezTo>
                  <a:pt x="377168" y="570653"/>
                  <a:pt x="473155" y="480832"/>
                  <a:pt x="482764" y="366839"/>
                </a:cubicBezTo>
                <a:lnTo>
                  <a:pt x="373117" y="366839"/>
                </a:lnTo>
                <a:cubicBezTo>
                  <a:pt x="364169" y="420732"/>
                  <a:pt x="317069" y="461927"/>
                  <a:pt x="260645" y="461927"/>
                </a:cubicBezTo>
                <a:cubicBezTo>
                  <a:pt x="197721" y="461927"/>
                  <a:pt x="146571" y="410856"/>
                  <a:pt x="146571" y="348029"/>
                </a:cubicBezTo>
                <a:cubicBezTo>
                  <a:pt x="146571" y="291597"/>
                  <a:pt x="187830" y="244664"/>
                  <a:pt x="241805" y="235635"/>
                </a:cubicBezTo>
                <a:close/>
                <a:moveTo>
                  <a:pt x="260645" y="87783"/>
                </a:moveTo>
                <a:lnTo>
                  <a:pt x="279484" y="87783"/>
                </a:lnTo>
                <a:lnTo>
                  <a:pt x="279484" y="271752"/>
                </a:lnTo>
                <a:lnTo>
                  <a:pt x="260645" y="271752"/>
                </a:lnTo>
                <a:cubicBezTo>
                  <a:pt x="218444" y="271752"/>
                  <a:pt x="184251" y="305987"/>
                  <a:pt x="184251" y="348029"/>
                </a:cubicBezTo>
                <a:cubicBezTo>
                  <a:pt x="184251" y="390071"/>
                  <a:pt x="218444" y="424306"/>
                  <a:pt x="260645" y="424306"/>
                </a:cubicBezTo>
                <a:cubicBezTo>
                  <a:pt x="302751" y="424306"/>
                  <a:pt x="337040" y="390071"/>
                  <a:pt x="337040" y="348029"/>
                </a:cubicBezTo>
                <a:lnTo>
                  <a:pt x="337040" y="329218"/>
                </a:lnTo>
                <a:lnTo>
                  <a:pt x="521196" y="329218"/>
                </a:lnTo>
                <a:lnTo>
                  <a:pt x="521196" y="348029"/>
                </a:lnTo>
                <a:cubicBezTo>
                  <a:pt x="521196" y="491554"/>
                  <a:pt x="404297" y="608274"/>
                  <a:pt x="260645" y="608274"/>
                </a:cubicBezTo>
                <a:cubicBezTo>
                  <a:pt x="116899" y="608274"/>
                  <a:pt x="0" y="491554"/>
                  <a:pt x="0" y="348029"/>
                </a:cubicBezTo>
                <a:cubicBezTo>
                  <a:pt x="0" y="204503"/>
                  <a:pt x="116899" y="87783"/>
                  <a:pt x="260645" y="87783"/>
                </a:cubicBezTo>
                <a:close/>
                <a:moveTo>
                  <a:pt x="367364" y="38378"/>
                </a:moveTo>
                <a:lnTo>
                  <a:pt x="367364" y="147868"/>
                </a:lnTo>
                <a:cubicBezTo>
                  <a:pt x="415221" y="155863"/>
                  <a:pt x="453091" y="193677"/>
                  <a:pt x="461099" y="241461"/>
                </a:cubicBezTo>
                <a:lnTo>
                  <a:pt x="570661" y="241461"/>
                </a:lnTo>
                <a:cubicBezTo>
                  <a:pt x="561617" y="133664"/>
                  <a:pt x="475324" y="47502"/>
                  <a:pt x="367364" y="38378"/>
                </a:cubicBezTo>
                <a:close/>
                <a:moveTo>
                  <a:pt x="329681" y="0"/>
                </a:moveTo>
                <a:lnTo>
                  <a:pt x="348523" y="0"/>
                </a:lnTo>
                <a:cubicBezTo>
                  <a:pt x="492281" y="0"/>
                  <a:pt x="609191" y="116733"/>
                  <a:pt x="609191" y="260274"/>
                </a:cubicBezTo>
                <a:lnTo>
                  <a:pt x="609191" y="279086"/>
                </a:lnTo>
                <a:lnTo>
                  <a:pt x="424924" y="279086"/>
                </a:lnTo>
                <a:lnTo>
                  <a:pt x="424924" y="260274"/>
                </a:lnTo>
                <a:cubicBezTo>
                  <a:pt x="424924" y="218133"/>
                  <a:pt x="390633" y="183988"/>
                  <a:pt x="348523" y="183988"/>
                </a:cubicBezTo>
                <a:lnTo>
                  <a:pt x="329681" y="18398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椭圆 5"/>
          <p:cNvSpPr/>
          <p:nvPr>
            <p:custDataLst>
              <p:tags r:id="rId7"/>
            </p:custDataLst>
          </p:nvPr>
        </p:nvSpPr>
        <p:spPr bwMode="auto">
          <a:xfrm>
            <a:off x="3508943" y="4155025"/>
            <a:ext cx="305833" cy="305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37500"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Oval 43"/>
          <p:cNvSpPr/>
          <p:nvPr>
            <p:custDataLst>
              <p:tags r:id="rId8"/>
            </p:custDataLst>
          </p:nvPr>
        </p:nvSpPr>
        <p:spPr>
          <a:xfrm>
            <a:off x="3596578" y="4239546"/>
            <a:ext cx="131010" cy="136815"/>
          </a:xfrm>
          <a:custGeom>
            <a:avLst/>
            <a:gdLst>
              <a:gd name="T0" fmla="*/ 10185 w 10671"/>
              <a:gd name="T1" fmla="*/ 3987 h 11145"/>
              <a:gd name="T2" fmla="*/ 10185 w 10671"/>
              <a:gd name="T3" fmla="*/ 2746 h 11145"/>
              <a:gd name="T4" fmla="*/ 7848 w 10671"/>
              <a:gd name="T5" fmla="*/ 408 h 11145"/>
              <a:gd name="T6" fmla="*/ 4449 w 10671"/>
              <a:gd name="T7" fmla="*/ 408 h 11145"/>
              <a:gd name="T8" fmla="*/ 4348 w 10671"/>
              <a:gd name="T9" fmla="*/ 200 h 11145"/>
              <a:gd name="T10" fmla="*/ 4030 w 10671"/>
              <a:gd name="T11" fmla="*/ 0 h 11145"/>
              <a:gd name="T12" fmla="*/ 2544 w 10671"/>
              <a:gd name="T13" fmla="*/ 0 h 11145"/>
              <a:gd name="T14" fmla="*/ 0 w 10671"/>
              <a:gd name="T15" fmla="*/ 2543 h 11145"/>
              <a:gd name="T16" fmla="*/ 0 w 10671"/>
              <a:gd name="T17" fmla="*/ 8601 h 11145"/>
              <a:gd name="T18" fmla="*/ 2544 w 10671"/>
              <a:gd name="T19" fmla="*/ 11145 h 11145"/>
              <a:gd name="T20" fmla="*/ 8128 w 10671"/>
              <a:gd name="T21" fmla="*/ 11145 h 11145"/>
              <a:gd name="T22" fmla="*/ 10671 w 10671"/>
              <a:gd name="T23" fmla="*/ 8601 h 11145"/>
              <a:gd name="T24" fmla="*/ 10671 w 10671"/>
              <a:gd name="T25" fmla="*/ 4612 h 11145"/>
              <a:gd name="T26" fmla="*/ 10185 w 10671"/>
              <a:gd name="T27" fmla="*/ 3987 h 11145"/>
              <a:gd name="T28" fmla="*/ 7848 w 10671"/>
              <a:gd name="T29" fmla="*/ 1115 h 11145"/>
              <a:gd name="T30" fmla="*/ 9479 w 10671"/>
              <a:gd name="T31" fmla="*/ 2746 h 11145"/>
              <a:gd name="T32" fmla="*/ 9479 w 10671"/>
              <a:gd name="T33" fmla="*/ 3966 h 11145"/>
              <a:gd name="T34" fmla="*/ 6166 w 10671"/>
              <a:gd name="T35" fmla="*/ 3966 h 11145"/>
              <a:gd name="T36" fmla="*/ 4790 w 10671"/>
              <a:gd name="T37" fmla="*/ 1115 h 11145"/>
              <a:gd name="T38" fmla="*/ 7848 w 10671"/>
              <a:gd name="T39" fmla="*/ 1115 h 11145"/>
              <a:gd name="T40" fmla="*/ 9964 w 10671"/>
              <a:gd name="T41" fmla="*/ 8601 h 11145"/>
              <a:gd name="T42" fmla="*/ 8126 w 10671"/>
              <a:gd name="T43" fmla="*/ 10438 h 11145"/>
              <a:gd name="T44" fmla="*/ 2544 w 10671"/>
              <a:gd name="T45" fmla="*/ 10438 h 11145"/>
              <a:gd name="T46" fmla="*/ 706 w 10671"/>
              <a:gd name="T47" fmla="*/ 8601 h 11145"/>
              <a:gd name="T48" fmla="*/ 706 w 10671"/>
              <a:gd name="T49" fmla="*/ 2543 h 11145"/>
              <a:gd name="T50" fmla="*/ 2544 w 10671"/>
              <a:gd name="T51" fmla="*/ 706 h 11145"/>
              <a:gd name="T52" fmla="*/ 3809 w 10671"/>
              <a:gd name="T53" fmla="*/ 706 h 11145"/>
              <a:gd name="T54" fmla="*/ 5626 w 10671"/>
              <a:gd name="T55" fmla="*/ 4472 h 11145"/>
              <a:gd name="T56" fmla="*/ 5944 w 10671"/>
              <a:gd name="T57" fmla="*/ 4672 h 11145"/>
              <a:gd name="T58" fmla="*/ 9964 w 10671"/>
              <a:gd name="T59" fmla="*/ 4672 h 11145"/>
              <a:gd name="T60" fmla="*/ 9964 w 10671"/>
              <a:gd name="T61" fmla="*/ 8601 h 1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671" h="11145">
                <a:moveTo>
                  <a:pt x="10185" y="3987"/>
                </a:moveTo>
                <a:lnTo>
                  <a:pt x="10185" y="2746"/>
                </a:lnTo>
                <a:cubicBezTo>
                  <a:pt x="10185" y="1457"/>
                  <a:pt x="9136" y="408"/>
                  <a:pt x="7848" y="408"/>
                </a:cubicBezTo>
                <a:lnTo>
                  <a:pt x="4449" y="408"/>
                </a:lnTo>
                <a:lnTo>
                  <a:pt x="4348" y="200"/>
                </a:lnTo>
                <a:cubicBezTo>
                  <a:pt x="4289" y="77"/>
                  <a:pt x="4165" y="0"/>
                  <a:pt x="4030" y="0"/>
                </a:cubicBezTo>
                <a:lnTo>
                  <a:pt x="2544" y="0"/>
                </a:lnTo>
                <a:cubicBezTo>
                  <a:pt x="1141" y="0"/>
                  <a:pt x="0" y="1141"/>
                  <a:pt x="0" y="2543"/>
                </a:cubicBezTo>
                <a:lnTo>
                  <a:pt x="0" y="8601"/>
                </a:lnTo>
                <a:cubicBezTo>
                  <a:pt x="0" y="10003"/>
                  <a:pt x="1141" y="11145"/>
                  <a:pt x="2544" y="11145"/>
                </a:cubicBezTo>
                <a:lnTo>
                  <a:pt x="8128" y="11145"/>
                </a:lnTo>
                <a:cubicBezTo>
                  <a:pt x="9530" y="11145"/>
                  <a:pt x="10671" y="10003"/>
                  <a:pt x="10671" y="8601"/>
                </a:cubicBezTo>
                <a:lnTo>
                  <a:pt x="10671" y="4612"/>
                </a:lnTo>
                <a:cubicBezTo>
                  <a:pt x="10670" y="4311"/>
                  <a:pt x="10464" y="4058"/>
                  <a:pt x="10185" y="3987"/>
                </a:cubicBezTo>
                <a:close/>
                <a:moveTo>
                  <a:pt x="7848" y="1115"/>
                </a:moveTo>
                <a:cubicBezTo>
                  <a:pt x="8748" y="1115"/>
                  <a:pt x="9479" y="1846"/>
                  <a:pt x="9479" y="2746"/>
                </a:cubicBezTo>
                <a:lnTo>
                  <a:pt x="9479" y="3966"/>
                </a:lnTo>
                <a:lnTo>
                  <a:pt x="6166" y="3966"/>
                </a:lnTo>
                <a:lnTo>
                  <a:pt x="4790" y="1115"/>
                </a:lnTo>
                <a:lnTo>
                  <a:pt x="7848" y="1115"/>
                </a:lnTo>
                <a:close/>
                <a:moveTo>
                  <a:pt x="9964" y="8601"/>
                </a:moveTo>
                <a:cubicBezTo>
                  <a:pt x="9964" y="9615"/>
                  <a:pt x="9140" y="10438"/>
                  <a:pt x="8126" y="10438"/>
                </a:cubicBezTo>
                <a:lnTo>
                  <a:pt x="2544" y="10438"/>
                </a:lnTo>
                <a:cubicBezTo>
                  <a:pt x="1530" y="10438"/>
                  <a:pt x="706" y="9615"/>
                  <a:pt x="706" y="8601"/>
                </a:cubicBezTo>
                <a:lnTo>
                  <a:pt x="706" y="2543"/>
                </a:lnTo>
                <a:cubicBezTo>
                  <a:pt x="706" y="1530"/>
                  <a:pt x="1530" y="706"/>
                  <a:pt x="2544" y="706"/>
                </a:cubicBezTo>
                <a:lnTo>
                  <a:pt x="3809" y="706"/>
                </a:lnTo>
                <a:lnTo>
                  <a:pt x="5626" y="4472"/>
                </a:lnTo>
                <a:cubicBezTo>
                  <a:pt x="5685" y="4595"/>
                  <a:pt x="5809" y="4672"/>
                  <a:pt x="5944" y="4672"/>
                </a:cubicBezTo>
                <a:lnTo>
                  <a:pt x="9964" y="4672"/>
                </a:lnTo>
                <a:lnTo>
                  <a:pt x="9964" y="8601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椭圆 7"/>
          <p:cNvSpPr/>
          <p:nvPr>
            <p:custDataLst>
              <p:tags r:id="rId9"/>
            </p:custDataLst>
          </p:nvPr>
        </p:nvSpPr>
        <p:spPr bwMode="auto">
          <a:xfrm>
            <a:off x="2648616" y="3417029"/>
            <a:ext cx="305833" cy="305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37500"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Oval 44"/>
          <p:cNvSpPr/>
          <p:nvPr>
            <p:custDataLst>
              <p:tags r:id="rId10"/>
            </p:custDataLst>
          </p:nvPr>
        </p:nvSpPr>
        <p:spPr>
          <a:xfrm>
            <a:off x="2733136" y="3504219"/>
            <a:ext cx="136815" cy="131431"/>
          </a:xfrm>
          <a:custGeom>
            <a:avLst/>
            <a:gdLst>
              <a:gd name="T0" fmla="*/ 9664 w 9792"/>
              <a:gd name="T1" fmla="*/ 8800 h 9408"/>
              <a:gd name="T2" fmla="*/ 7168 w 9792"/>
              <a:gd name="T3" fmla="*/ 6304 h 9408"/>
              <a:gd name="T4" fmla="*/ 6944 w 9792"/>
              <a:gd name="T5" fmla="*/ 1120 h 9408"/>
              <a:gd name="T6" fmla="*/ 4224 w 9792"/>
              <a:gd name="T7" fmla="*/ 0 h 9408"/>
              <a:gd name="T8" fmla="*/ 1504 w 9792"/>
              <a:gd name="T9" fmla="*/ 1120 h 9408"/>
              <a:gd name="T10" fmla="*/ 1504 w 9792"/>
              <a:gd name="T11" fmla="*/ 6560 h 9408"/>
              <a:gd name="T12" fmla="*/ 4224 w 9792"/>
              <a:gd name="T13" fmla="*/ 7680 h 9408"/>
              <a:gd name="T14" fmla="*/ 6688 w 9792"/>
              <a:gd name="T15" fmla="*/ 6784 h 9408"/>
              <a:gd name="T16" fmla="*/ 9184 w 9792"/>
              <a:gd name="T17" fmla="*/ 9280 h 9408"/>
              <a:gd name="T18" fmla="*/ 9632 w 9792"/>
              <a:gd name="T19" fmla="*/ 9280 h 9408"/>
              <a:gd name="T20" fmla="*/ 9664 w 9792"/>
              <a:gd name="T21" fmla="*/ 8800 h 9408"/>
              <a:gd name="T22" fmla="*/ 1952 w 9792"/>
              <a:gd name="T23" fmla="*/ 6080 h 9408"/>
              <a:gd name="T24" fmla="*/ 1952 w 9792"/>
              <a:gd name="T25" fmla="*/ 1568 h 9408"/>
              <a:gd name="T26" fmla="*/ 4224 w 9792"/>
              <a:gd name="T27" fmla="*/ 640 h 9408"/>
              <a:gd name="T28" fmla="*/ 6496 w 9792"/>
              <a:gd name="T29" fmla="*/ 1568 h 9408"/>
              <a:gd name="T30" fmla="*/ 7424 w 9792"/>
              <a:gd name="T31" fmla="*/ 3840 h 9408"/>
              <a:gd name="T32" fmla="*/ 6496 w 9792"/>
              <a:gd name="T33" fmla="*/ 6112 h 9408"/>
              <a:gd name="T34" fmla="*/ 4224 w 9792"/>
              <a:gd name="T35" fmla="*/ 7040 h 9408"/>
              <a:gd name="T36" fmla="*/ 1952 w 9792"/>
              <a:gd name="T37" fmla="*/ 6080 h 9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792" h="9408">
                <a:moveTo>
                  <a:pt x="9664" y="8800"/>
                </a:moveTo>
                <a:lnTo>
                  <a:pt x="7168" y="6304"/>
                </a:lnTo>
                <a:cubicBezTo>
                  <a:pt x="8448" y="4800"/>
                  <a:pt x="8384" y="2528"/>
                  <a:pt x="6944" y="1120"/>
                </a:cubicBezTo>
                <a:cubicBezTo>
                  <a:pt x="6208" y="384"/>
                  <a:pt x="5216" y="0"/>
                  <a:pt x="4224" y="0"/>
                </a:cubicBezTo>
                <a:cubicBezTo>
                  <a:pt x="3232" y="0"/>
                  <a:pt x="2272" y="384"/>
                  <a:pt x="1504" y="1120"/>
                </a:cubicBezTo>
                <a:cubicBezTo>
                  <a:pt x="0" y="2624"/>
                  <a:pt x="0" y="5056"/>
                  <a:pt x="1504" y="6560"/>
                </a:cubicBezTo>
                <a:cubicBezTo>
                  <a:pt x="2240" y="7296"/>
                  <a:pt x="3232" y="7680"/>
                  <a:pt x="4224" y="7680"/>
                </a:cubicBezTo>
                <a:cubicBezTo>
                  <a:pt x="5120" y="7680"/>
                  <a:pt x="5984" y="7360"/>
                  <a:pt x="6688" y="6784"/>
                </a:cubicBezTo>
                <a:lnTo>
                  <a:pt x="9184" y="9280"/>
                </a:lnTo>
                <a:cubicBezTo>
                  <a:pt x="9312" y="9408"/>
                  <a:pt x="9504" y="9408"/>
                  <a:pt x="9632" y="9280"/>
                </a:cubicBezTo>
                <a:cubicBezTo>
                  <a:pt x="9760" y="9152"/>
                  <a:pt x="9792" y="8896"/>
                  <a:pt x="9664" y="8800"/>
                </a:cubicBezTo>
                <a:close/>
                <a:moveTo>
                  <a:pt x="1952" y="6080"/>
                </a:moveTo>
                <a:cubicBezTo>
                  <a:pt x="704" y="4832"/>
                  <a:pt x="704" y="2816"/>
                  <a:pt x="1952" y="1568"/>
                </a:cubicBezTo>
                <a:cubicBezTo>
                  <a:pt x="2560" y="960"/>
                  <a:pt x="3360" y="640"/>
                  <a:pt x="4224" y="640"/>
                </a:cubicBezTo>
                <a:cubicBezTo>
                  <a:pt x="5088" y="640"/>
                  <a:pt x="5888" y="960"/>
                  <a:pt x="6496" y="1568"/>
                </a:cubicBezTo>
                <a:cubicBezTo>
                  <a:pt x="7104" y="2176"/>
                  <a:pt x="7424" y="2976"/>
                  <a:pt x="7424" y="3840"/>
                </a:cubicBezTo>
                <a:cubicBezTo>
                  <a:pt x="7424" y="4704"/>
                  <a:pt x="7104" y="5504"/>
                  <a:pt x="6496" y="6112"/>
                </a:cubicBezTo>
                <a:cubicBezTo>
                  <a:pt x="5888" y="6720"/>
                  <a:pt x="5088" y="7040"/>
                  <a:pt x="4224" y="7040"/>
                </a:cubicBezTo>
                <a:cubicBezTo>
                  <a:pt x="3360" y="7008"/>
                  <a:pt x="2560" y="6688"/>
                  <a:pt x="1952" y="608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3"/>
          <p:cNvSpPr/>
          <p:nvPr>
            <p:custDataLst>
              <p:tags r:id="rId11"/>
            </p:custDataLst>
          </p:nvPr>
        </p:nvSpPr>
        <p:spPr>
          <a:xfrm>
            <a:off x="6358890" y="2889250"/>
            <a:ext cx="1734820" cy="8547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Emerging Risks and GBV Concerns</a:t>
            </a:r>
          </a:p>
        </p:txBody>
      </p:sp>
      <p:sp>
        <p:nvSpPr>
          <p:cNvPr id="21" name="矩形 14"/>
          <p:cNvSpPr/>
          <p:nvPr>
            <p:custDataLst>
              <p:tags r:id="rId12"/>
            </p:custDataLst>
          </p:nvPr>
        </p:nvSpPr>
        <p:spPr>
          <a:xfrm>
            <a:off x="5974080" y="2128520"/>
            <a:ext cx="2118995" cy="7175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>
                <a:solidFill>
                  <a:schemeClr val="accent1"/>
                </a:solidFill>
                <a:latin typeface="+mj-lt"/>
              </a:rPr>
              <a:t>Sharing Feedback</a:t>
            </a:r>
          </a:p>
        </p:txBody>
      </p:sp>
      <p:sp>
        <p:nvSpPr>
          <p:cNvPr id="31" name="矩形 30"/>
          <p:cNvSpPr/>
          <p:nvPr>
            <p:custDataLst>
              <p:tags r:id="rId13"/>
            </p:custDataLst>
          </p:nvPr>
        </p:nvSpPr>
        <p:spPr>
          <a:xfrm>
            <a:off x="1242695" y="5033010"/>
            <a:ext cx="4671060" cy="8877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 and Follow up to completion</a:t>
            </a:r>
          </a:p>
        </p:txBody>
      </p:sp>
      <p:sp>
        <p:nvSpPr>
          <p:cNvPr id="32" name="矩形 31"/>
          <p:cNvSpPr/>
          <p:nvPr>
            <p:custDataLst>
              <p:tags r:id="rId14"/>
            </p:custDataLst>
          </p:nvPr>
        </p:nvSpPr>
        <p:spPr>
          <a:xfrm>
            <a:off x="3711575" y="4445635"/>
            <a:ext cx="2155190" cy="62103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>
                <a:solidFill>
                  <a:schemeClr val="accent1"/>
                </a:solidFill>
                <a:latin typeface="+mj-lt"/>
              </a:rPr>
              <a:t>Report Referrals</a:t>
            </a:r>
          </a:p>
        </p:txBody>
      </p:sp>
      <p:sp>
        <p:nvSpPr>
          <p:cNvPr id="33" name="矩形 32"/>
          <p:cNvSpPr/>
          <p:nvPr>
            <p:custDataLst>
              <p:tags r:id="rId15"/>
            </p:custDataLst>
          </p:nvPr>
        </p:nvSpPr>
        <p:spPr>
          <a:xfrm>
            <a:off x="692785" y="3416935"/>
            <a:ext cx="1734820" cy="889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ym typeface="+mn-ea"/>
              </a:rPr>
              <a:t>S</a:t>
            </a:r>
            <a:r>
              <a:rPr sz="1600">
                <a:sym typeface="+mn-ea"/>
              </a:rPr>
              <a:t>hare insights and learning</a:t>
            </a:r>
            <a:endParaRPr sz="1600"/>
          </a:p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16"/>
            </p:custDataLst>
          </p:nvPr>
        </p:nvSpPr>
        <p:spPr>
          <a:xfrm>
            <a:off x="677545" y="2757805"/>
            <a:ext cx="1971040" cy="6483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>
                <a:solidFill>
                  <a:schemeClr val="accent1"/>
                </a:solidFill>
                <a:latin typeface="+mj-lt"/>
              </a:rPr>
              <a:t>Review meetings</a:t>
            </a:r>
          </a:p>
        </p:txBody>
      </p:sp>
      <p:sp>
        <p:nvSpPr>
          <p:cNvPr id="35" name="矩形 34"/>
          <p:cNvSpPr/>
          <p:nvPr>
            <p:custDataLst>
              <p:tags r:id="rId17"/>
            </p:custDataLst>
          </p:nvPr>
        </p:nvSpPr>
        <p:spPr>
          <a:xfrm>
            <a:off x="2610485" y="2075180"/>
            <a:ext cx="2962910" cy="813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ym typeface="+mn-ea"/>
              </a:rPr>
              <a:t>Tools include </a:t>
            </a:r>
            <a:r>
              <a:rPr sz="1600">
                <a:sym typeface="+mn-ea"/>
              </a:rPr>
              <a:t>attendance, incident logs, </a:t>
            </a:r>
            <a:r>
              <a:rPr lang="en-GB" sz="1600">
                <a:sym typeface="+mn-ea"/>
              </a:rPr>
              <a:t>Referal </a:t>
            </a:r>
            <a:r>
              <a:rPr sz="1600">
                <a:sym typeface="+mn-ea"/>
              </a:rPr>
              <a:t>forms</a:t>
            </a:r>
            <a:endParaRPr sz="160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18"/>
            </p:custDataLst>
          </p:nvPr>
        </p:nvSpPr>
        <p:spPr>
          <a:xfrm>
            <a:off x="2727960" y="1374775"/>
            <a:ext cx="2700020" cy="636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>
                <a:solidFill>
                  <a:schemeClr val="accent1"/>
                </a:solidFill>
                <a:latin typeface="+mj-lt"/>
              </a:rPr>
              <a:t>Activity Data Collection</a:t>
            </a:r>
          </a:p>
        </p:txBody>
      </p:sp>
      <p:sp>
        <p:nvSpPr>
          <p:cNvPr id="27" name="椭圆 26"/>
          <p:cNvSpPr/>
          <p:nvPr>
            <p:custDataLst>
              <p:tags r:id="rId19"/>
            </p:custDataLst>
          </p:nvPr>
        </p:nvSpPr>
        <p:spPr bwMode="auto">
          <a:xfrm>
            <a:off x="4238932" y="2851633"/>
            <a:ext cx="305833" cy="305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37500"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47"/>
          <p:cNvSpPr/>
          <p:nvPr>
            <p:custDataLst>
              <p:tags r:id="rId20"/>
            </p:custDataLst>
          </p:nvPr>
        </p:nvSpPr>
        <p:spPr>
          <a:xfrm>
            <a:off x="4329235" y="2936153"/>
            <a:ext cx="125782" cy="136815"/>
          </a:xfrm>
          <a:custGeom>
            <a:avLst/>
            <a:gdLst>
              <a:gd name="T0" fmla="*/ 8640 w 10592"/>
              <a:gd name="T1" fmla="*/ 10880 h 11520"/>
              <a:gd name="T2" fmla="*/ 5600 w 10592"/>
              <a:gd name="T3" fmla="*/ 10880 h 11520"/>
              <a:gd name="T4" fmla="*/ 2560 w 10592"/>
              <a:gd name="T5" fmla="*/ 7840 h 11520"/>
              <a:gd name="T6" fmla="*/ 3520 w 10592"/>
              <a:gd name="T7" fmla="*/ 5632 h 11520"/>
              <a:gd name="T8" fmla="*/ 4000 w 10592"/>
              <a:gd name="T9" fmla="*/ 5760 h 11520"/>
              <a:gd name="T10" fmla="*/ 4384 w 10592"/>
              <a:gd name="T11" fmla="*/ 5696 h 11520"/>
              <a:gd name="T12" fmla="*/ 6176 w 10592"/>
              <a:gd name="T13" fmla="*/ 7488 h 11520"/>
              <a:gd name="T14" fmla="*/ 6624 w 10592"/>
              <a:gd name="T15" fmla="*/ 7680 h 11520"/>
              <a:gd name="T16" fmla="*/ 7072 w 10592"/>
              <a:gd name="T17" fmla="*/ 7488 h 11520"/>
              <a:gd name="T18" fmla="*/ 8768 w 10592"/>
              <a:gd name="T19" fmla="*/ 5792 h 11520"/>
              <a:gd name="T20" fmla="*/ 8960 w 10592"/>
              <a:gd name="T21" fmla="*/ 5344 h 11520"/>
              <a:gd name="T22" fmla="*/ 8768 w 10592"/>
              <a:gd name="T23" fmla="*/ 4896 h 11520"/>
              <a:gd name="T24" fmla="*/ 4384 w 10592"/>
              <a:gd name="T25" fmla="*/ 512 h 11520"/>
              <a:gd name="T26" fmla="*/ 3936 w 10592"/>
              <a:gd name="T27" fmla="*/ 320 h 11520"/>
              <a:gd name="T28" fmla="*/ 3488 w 10592"/>
              <a:gd name="T29" fmla="*/ 512 h 11520"/>
              <a:gd name="T30" fmla="*/ 1792 w 10592"/>
              <a:gd name="T31" fmla="*/ 2208 h 11520"/>
              <a:gd name="T32" fmla="*/ 1600 w 10592"/>
              <a:gd name="T33" fmla="*/ 2656 h 11520"/>
              <a:gd name="T34" fmla="*/ 1792 w 10592"/>
              <a:gd name="T35" fmla="*/ 3104 h 11520"/>
              <a:gd name="T36" fmla="*/ 2944 w 10592"/>
              <a:gd name="T37" fmla="*/ 4256 h 11520"/>
              <a:gd name="T38" fmla="*/ 2880 w 10592"/>
              <a:gd name="T39" fmla="*/ 4640 h 11520"/>
              <a:gd name="T40" fmla="*/ 3040 w 10592"/>
              <a:gd name="T41" fmla="*/ 5216 h 11520"/>
              <a:gd name="T42" fmla="*/ 1920 w 10592"/>
              <a:gd name="T43" fmla="*/ 7840 h 11520"/>
              <a:gd name="T44" fmla="*/ 3520 w 10592"/>
              <a:gd name="T45" fmla="*/ 10880 h 11520"/>
              <a:gd name="T46" fmla="*/ 320 w 10592"/>
              <a:gd name="T47" fmla="*/ 10880 h 11520"/>
              <a:gd name="T48" fmla="*/ 0 w 10592"/>
              <a:gd name="T49" fmla="*/ 11200 h 11520"/>
              <a:gd name="T50" fmla="*/ 320 w 10592"/>
              <a:gd name="T51" fmla="*/ 11520 h 11520"/>
              <a:gd name="T52" fmla="*/ 8640 w 10592"/>
              <a:gd name="T53" fmla="*/ 11520 h 11520"/>
              <a:gd name="T54" fmla="*/ 8960 w 10592"/>
              <a:gd name="T55" fmla="*/ 11200 h 11520"/>
              <a:gd name="T56" fmla="*/ 8640 w 10592"/>
              <a:gd name="T57" fmla="*/ 10880 h 11520"/>
              <a:gd name="T58" fmla="*/ 3520 w 10592"/>
              <a:gd name="T59" fmla="*/ 4640 h 11520"/>
              <a:gd name="T60" fmla="*/ 4000 w 10592"/>
              <a:gd name="T61" fmla="*/ 4160 h 11520"/>
              <a:gd name="T62" fmla="*/ 4480 w 10592"/>
              <a:gd name="T63" fmla="*/ 4640 h 11520"/>
              <a:gd name="T64" fmla="*/ 4000 w 10592"/>
              <a:gd name="T65" fmla="*/ 5120 h 11520"/>
              <a:gd name="T66" fmla="*/ 3520 w 10592"/>
              <a:gd name="T67" fmla="*/ 4640 h 11520"/>
              <a:gd name="T68" fmla="*/ 3936 w 10592"/>
              <a:gd name="T69" fmla="*/ 960 h 11520"/>
              <a:gd name="T70" fmla="*/ 8320 w 10592"/>
              <a:gd name="T71" fmla="*/ 5344 h 11520"/>
              <a:gd name="T72" fmla="*/ 6624 w 10592"/>
              <a:gd name="T73" fmla="*/ 7040 h 11520"/>
              <a:gd name="T74" fmla="*/ 4896 w 10592"/>
              <a:gd name="T75" fmla="*/ 5312 h 11520"/>
              <a:gd name="T76" fmla="*/ 5120 w 10592"/>
              <a:gd name="T77" fmla="*/ 4640 h 11520"/>
              <a:gd name="T78" fmla="*/ 4000 w 10592"/>
              <a:gd name="T79" fmla="*/ 3520 h 11520"/>
              <a:gd name="T80" fmla="*/ 3328 w 10592"/>
              <a:gd name="T81" fmla="*/ 3744 h 11520"/>
              <a:gd name="T82" fmla="*/ 2240 w 10592"/>
              <a:gd name="T83" fmla="*/ 2656 h 11520"/>
              <a:gd name="T84" fmla="*/ 3936 w 10592"/>
              <a:gd name="T85" fmla="*/ 960 h 11520"/>
              <a:gd name="T86" fmla="*/ 10464 w 10592"/>
              <a:gd name="T87" fmla="*/ 5216 h 11520"/>
              <a:gd name="T88" fmla="*/ 10240 w 10592"/>
              <a:gd name="T89" fmla="*/ 5120 h 11520"/>
              <a:gd name="T90" fmla="*/ 10016 w 10592"/>
              <a:gd name="T91" fmla="*/ 5216 h 11520"/>
              <a:gd name="T92" fmla="*/ 6496 w 10592"/>
              <a:gd name="T93" fmla="*/ 8736 h 11520"/>
              <a:gd name="T94" fmla="*/ 6496 w 10592"/>
              <a:gd name="T95" fmla="*/ 9184 h 11520"/>
              <a:gd name="T96" fmla="*/ 6720 w 10592"/>
              <a:gd name="T97" fmla="*/ 9280 h 11520"/>
              <a:gd name="T98" fmla="*/ 6944 w 10592"/>
              <a:gd name="T99" fmla="*/ 9184 h 11520"/>
              <a:gd name="T100" fmla="*/ 10464 w 10592"/>
              <a:gd name="T101" fmla="*/ 5664 h 11520"/>
              <a:gd name="T102" fmla="*/ 10464 w 10592"/>
              <a:gd name="T103" fmla="*/ 5216 h 11520"/>
              <a:gd name="T104" fmla="*/ 1600 w 10592"/>
              <a:gd name="T105" fmla="*/ 1600 h 11520"/>
              <a:gd name="T106" fmla="*/ 1824 w 10592"/>
              <a:gd name="T107" fmla="*/ 1504 h 11520"/>
              <a:gd name="T108" fmla="*/ 2784 w 10592"/>
              <a:gd name="T109" fmla="*/ 544 h 11520"/>
              <a:gd name="T110" fmla="*/ 2784 w 10592"/>
              <a:gd name="T111" fmla="*/ 96 h 11520"/>
              <a:gd name="T112" fmla="*/ 2560 w 10592"/>
              <a:gd name="T113" fmla="*/ 0 h 11520"/>
              <a:gd name="T114" fmla="*/ 2336 w 10592"/>
              <a:gd name="T115" fmla="*/ 96 h 11520"/>
              <a:gd name="T116" fmla="*/ 1376 w 10592"/>
              <a:gd name="T117" fmla="*/ 1056 h 11520"/>
              <a:gd name="T118" fmla="*/ 1376 w 10592"/>
              <a:gd name="T119" fmla="*/ 1504 h 11520"/>
              <a:gd name="T120" fmla="*/ 1600 w 10592"/>
              <a:gd name="T121" fmla="*/ 160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92" h="11520">
                <a:moveTo>
                  <a:pt x="8640" y="10880"/>
                </a:moveTo>
                <a:lnTo>
                  <a:pt x="5600" y="10880"/>
                </a:lnTo>
                <a:cubicBezTo>
                  <a:pt x="3936" y="10880"/>
                  <a:pt x="2560" y="9504"/>
                  <a:pt x="2560" y="7840"/>
                </a:cubicBezTo>
                <a:cubicBezTo>
                  <a:pt x="2560" y="7008"/>
                  <a:pt x="2912" y="6208"/>
                  <a:pt x="3520" y="5632"/>
                </a:cubicBezTo>
                <a:cubicBezTo>
                  <a:pt x="3680" y="5696"/>
                  <a:pt x="3840" y="5760"/>
                  <a:pt x="4000" y="5760"/>
                </a:cubicBezTo>
                <a:cubicBezTo>
                  <a:pt x="4128" y="5760"/>
                  <a:pt x="4256" y="5728"/>
                  <a:pt x="4384" y="5696"/>
                </a:cubicBezTo>
                <a:lnTo>
                  <a:pt x="6176" y="7488"/>
                </a:lnTo>
                <a:cubicBezTo>
                  <a:pt x="6304" y="7616"/>
                  <a:pt x="6464" y="7680"/>
                  <a:pt x="6624" y="7680"/>
                </a:cubicBezTo>
                <a:cubicBezTo>
                  <a:pt x="6784" y="7680"/>
                  <a:pt x="6944" y="7616"/>
                  <a:pt x="7072" y="7488"/>
                </a:cubicBezTo>
                <a:lnTo>
                  <a:pt x="8768" y="5792"/>
                </a:lnTo>
                <a:cubicBezTo>
                  <a:pt x="8896" y="5664"/>
                  <a:pt x="8960" y="5504"/>
                  <a:pt x="8960" y="5344"/>
                </a:cubicBezTo>
                <a:cubicBezTo>
                  <a:pt x="8960" y="5184"/>
                  <a:pt x="8896" y="5024"/>
                  <a:pt x="8768" y="4896"/>
                </a:cubicBezTo>
                <a:lnTo>
                  <a:pt x="4384" y="512"/>
                </a:lnTo>
                <a:cubicBezTo>
                  <a:pt x="4256" y="384"/>
                  <a:pt x="4096" y="320"/>
                  <a:pt x="3936" y="320"/>
                </a:cubicBezTo>
                <a:cubicBezTo>
                  <a:pt x="3776" y="320"/>
                  <a:pt x="3616" y="384"/>
                  <a:pt x="3488" y="512"/>
                </a:cubicBezTo>
                <a:lnTo>
                  <a:pt x="1792" y="2208"/>
                </a:lnTo>
                <a:cubicBezTo>
                  <a:pt x="1664" y="2336"/>
                  <a:pt x="1600" y="2496"/>
                  <a:pt x="1600" y="2656"/>
                </a:cubicBezTo>
                <a:cubicBezTo>
                  <a:pt x="1600" y="2816"/>
                  <a:pt x="1664" y="2976"/>
                  <a:pt x="1792" y="3104"/>
                </a:cubicBezTo>
                <a:lnTo>
                  <a:pt x="2944" y="4256"/>
                </a:lnTo>
                <a:cubicBezTo>
                  <a:pt x="2912" y="4384"/>
                  <a:pt x="2880" y="4512"/>
                  <a:pt x="2880" y="4640"/>
                </a:cubicBezTo>
                <a:cubicBezTo>
                  <a:pt x="2880" y="4832"/>
                  <a:pt x="2944" y="5024"/>
                  <a:pt x="3040" y="5216"/>
                </a:cubicBezTo>
                <a:cubicBezTo>
                  <a:pt x="2336" y="5920"/>
                  <a:pt x="1920" y="6848"/>
                  <a:pt x="1920" y="7840"/>
                </a:cubicBezTo>
                <a:cubicBezTo>
                  <a:pt x="1920" y="9088"/>
                  <a:pt x="2560" y="10208"/>
                  <a:pt x="3520" y="10880"/>
                </a:cubicBezTo>
                <a:lnTo>
                  <a:pt x="320" y="10880"/>
                </a:lnTo>
                <a:cubicBezTo>
                  <a:pt x="160" y="10880"/>
                  <a:pt x="0" y="11040"/>
                  <a:pt x="0" y="11200"/>
                </a:cubicBezTo>
                <a:cubicBezTo>
                  <a:pt x="0" y="11360"/>
                  <a:pt x="160" y="11520"/>
                  <a:pt x="320" y="11520"/>
                </a:cubicBezTo>
                <a:lnTo>
                  <a:pt x="8640" y="11520"/>
                </a:lnTo>
                <a:cubicBezTo>
                  <a:pt x="8800" y="11520"/>
                  <a:pt x="8960" y="11360"/>
                  <a:pt x="8960" y="11200"/>
                </a:cubicBezTo>
                <a:cubicBezTo>
                  <a:pt x="8960" y="11040"/>
                  <a:pt x="8800" y="10880"/>
                  <a:pt x="8640" y="10880"/>
                </a:cubicBezTo>
                <a:close/>
                <a:moveTo>
                  <a:pt x="3520" y="4640"/>
                </a:moveTo>
                <a:cubicBezTo>
                  <a:pt x="3520" y="4384"/>
                  <a:pt x="3744" y="4160"/>
                  <a:pt x="4000" y="4160"/>
                </a:cubicBezTo>
                <a:cubicBezTo>
                  <a:pt x="4256" y="4160"/>
                  <a:pt x="4480" y="4384"/>
                  <a:pt x="4480" y="4640"/>
                </a:cubicBezTo>
                <a:cubicBezTo>
                  <a:pt x="4480" y="4896"/>
                  <a:pt x="4256" y="5120"/>
                  <a:pt x="4000" y="5120"/>
                </a:cubicBezTo>
                <a:cubicBezTo>
                  <a:pt x="3744" y="5120"/>
                  <a:pt x="3520" y="4896"/>
                  <a:pt x="3520" y="4640"/>
                </a:cubicBezTo>
                <a:close/>
                <a:moveTo>
                  <a:pt x="3936" y="960"/>
                </a:moveTo>
                <a:lnTo>
                  <a:pt x="8320" y="5344"/>
                </a:lnTo>
                <a:lnTo>
                  <a:pt x="6624" y="7040"/>
                </a:lnTo>
                <a:lnTo>
                  <a:pt x="4896" y="5312"/>
                </a:lnTo>
                <a:cubicBezTo>
                  <a:pt x="5024" y="5120"/>
                  <a:pt x="5120" y="4896"/>
                  <a:pt x="5120" y="4640"/>
                </a:cubicBezTo>
                <a:cubicBezTo>
                  <a:pt x="5120" y="4032"/>
                  <a:pt x="4608" y="3520"/>
                  <a:pt x="4000" y="3520"/>
                </a:cubicBezTo>
                <a:cubicBezTo>
                  <a:pt x="3744" y="3520"/>
                  <a:pt x="3520" y="3616"/>
                  <a:pt x="3328" y="3744"/>
                </a:cubicBezTo>
                <a:lnTo>
                  <a:pt x="2240" y="2656"/>
                </a:lnTo>
                <a:lnTo>
                  <a:pt x="3936" y="960"/>
                </a:lnTo>
                <a:close/>
                <a:moveTo>
                  <a:pt x="10464" y="5216"/>
                </a:moveTo>
                <a:cubicBezTo>
                  <a:pt x="10400" y="5152"/>
                  <a:pt x="10304" y="5120"/>
                  <a:pt x="10240" y="5120"/>
                </a:cubicBezTo>
                <a:cubicBezTo>
                  <a:pt x="10176" y="5120"/>
                  <a:pt x="10080" y="5152"/>
                  <a:pt x="10016" y="5216"/>
                </a:cubicBezTo>
                <a:lnTo>
                  <a:pt x="6496" y="8736"/>
                </a:lnTo>
                <a:cubicBezTo>
                  <a:pt x="6368" y="8864"/>
                  <a:pt x="6368" y="9056"/>
                  <a:pt x="6496" y="9184"/>
                </a:cubicBezTo>
                <a:cubicBezTo>
                  <a:pt x="6560" y="9248"/>
                  <a:pt x="6656" y="9280"/>
                  <a:pt x="6720" y="9280"/>
                </a:cubicBezTo>
                <a:cubicBezTo>
                  <a:pt x="6816" y="9280"/>
                  <a:pt x="6880" y="9248"/>
                  <a:pt x="6944" y="9184"/>
                </a:cubicBezTo>
                <a:lnTo>
                  <a:pt x="10464" y="5664"/>
                </a:lnTo>
                <a:cubicBezTo>
                  <a:pt x="10592" y="5536"/>
                  <a:pt x="10592" y="5344"/>
                  <a:pt x="10464" y="5216"/>
                </a:cubicBezTo>
                <a:close/>
                <a:moveTo>
                  <a:pt x="1600" y="1600"/>
                </a:moveTo>
                <a:cubicBezTo>
                  <a:pt x="1696" y="1600"/>
                  <a:pt x="1760" y="1568"/>
                  <a:pt x="1824" y="1504"/>
                </a:cubicBezTo>
                <a:lnTo>
                  <a:pt x="2784" y="544"/>
                </a:lnTo>
                <a:cubicBezTo>
                  <a:pt x="2912" y="416"/>
                  <a:pt x="2912" y="224"/>
                  <a:pt x="2784" y="96"/>
                </a:cubicBezTo>
                <a:cubicBezTo>
                  <a:pt x="2720" y="32"/>
                  <a:pt x="2624" y="0"/>
                  <a:pt x="2560" y="0"/>
                </a:cubicBezTo>
                <a:cubicBezTo>
                  <a:pt x="2496" y="0"/>
                  <a:pt x="2400" y="32"/>
                  <a:pt x="2336" y="96"/>
                </a:cubicBezTo>
                <a:lnTo>
                  <a:pt x="1376" y="1056"/>
                </a:lnTo>
                <a:cubicBezTo>
                  <a:pt x="1248" y="1184"/>
                  <a:pt x="1248" y="1376"/>
                  <a:pt x="1376" y="1504"/>
                </a:cubicBezTo>
                <a:cubicBezTo>
                  <a:pt x="1440" y="1568"/>
                  <a:pt x="1504" y="1600"/>
                  <a:pt x="1600" y="160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243330" y="120650"/>
            <a:ext cx="8954135" cy="100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Our Roles </a:t>
            </a:r>
            <a:r>
              <a:rPr lang="en-GB" altLang="en-US" sz="4000" b="1" u="sng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Field Staff</a:t>
            </a:r>
            <a:r>
              <a:rPr lang="en-GB" altLang="en-US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in M&amp;E Activities</a:t>
            </a:r>
          </a:p>
        </p:txBody>
      </p:sp>
      <p:pic>
        <p:nvPicPr>
          <p:cNvPr id="23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966" y="619804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hatGPT Image Nov 29, 2025, 04_43_57 PM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07400" y="4871720"/>
            <a:ext cx="3225165" cy="1049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431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5"/>
          <p:cNvSpPr/>
          <p:nvPr>
            <p:custDataLst>
              <p:tags r:id="rId1"/>
            </p:custDataLst>
          </p:nvPr>
        </p:nvSpPr>
        <p:spPr>
          <a:xfrm>
            <a:off x="706755" y="6283960"/>
            <a:ext cx="1063307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 eaLnBrk="1" hangingPunct="1">
              <a:buClrTx/>
              <a:buSzTx/>
              <a:buFontTx/>
            </a:pPr>
            <a:r>
              <a:rPr lang="en-GB" sz="4000" b="1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+mj-cs"/>
                <a:sym typeface="+mn-ea"/>
              </a:rPr>
              <a:t>Questions and Comments</a:t>
            </a: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31" y="6118034"/>
            <a:ext cx="559969" cy="5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2840,3318855,3322000,3321580,3321390,3314667,3322214,3321910,3322020,3322996,3321880,3322330,3320603,3321786,3322780,3322052,3322988,3323024,3321990,3314300,3323004,3322420,3321460,3322500,3321528,3323018,3322972,3322158,3321430,3321878,3314131,3323020,3321824,3322274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h_x*1_4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VALUE" val="54*52"/>
  <p:tag name="KSO_WM_UNIT_TYPE" val="q_h_x"/>
  <p:tag name="KSO_WM_UNIT_INDEX" val="1_4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h_i*1_5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TYPE" val="q_h_i"/>
  <p:tag name="KSO_WM_UNIT_INDEX" val="1_5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h_x*1_5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VALUE" val="52*54"/>
  <p:tag name="KSO_WM_UNIT_TYPE" val="q_h_x"/>
  <p:tag name="KSO_WM_UNIT_INDEX" val="1_5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2_1"/>
  <p:tag name="KSO_WM_UNIT_ID" val="diagram20238226_4*q_h_f*1_2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2_1"/>
  <p:tag name="KSO_WM_UNIT_ID" val="diagram20238226_4*q_h_a*1_2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4_1"/>
  <p:tag name="KSO_WM_UNIT_ID" val="diagram20238226_4*q_h_f*1_4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4_1"/>
  <p:tag name="KSO_WM_UNIT_ID" val="diagram20238226_4*q_h_a*1_4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5_1"/>
  <p:tag name="KSO_WM_UNIT_ID" val="diagram20238226_4*q_h_f*1_5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5_1"/>
  <p:tag name="KSO_WM_UNIT_ID" val="diagram20238226_4*q_h_a*1_5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1_1"/>
  <p:tag name="KSO_WM_UNIT_ID" val="diagram20238226_4*q_h_f*1_1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14131,3322996,3316791]}"/>
  <p:tag name="KSO_WM_SLIDE_ITEM_CNT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1_1"/>
  <p:tag name="KSO_WM_UNIT_ID" val="diagram20238226_4*q_h_a*1_1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1_1"/>
  <p:tag name="KSO_WM_UNIT_ID" val="diagram20238226_4*q_h_i*1_1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x"/>
  <p:tag name="KSO_WM_UNIT_INDEX" val="1_1_1"/>
  <p:tag name="KSO_WM_UNIT_ID" val="diagram20238226_4*q_h_x*1_1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VALUE" val="54*50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065_2*m_h_a*1_1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33"/>
  <p:tag name="KSO_WM_DIAGRAM_MAX_ITEMCNT" val="6"/>
  <p:tag name="KSO_WM_DIAGRAM_MIN_ITEMCNT" val="2"/>
  <p:tag name="KSO_WM_DIAGRAM_VIRTUALLY_FRAME" val="{&quot;height&quot;:373.38323474793924,&quot;left&quot;:9.725039370078736,&quot;top&quot;:155.41676525206077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i*1_4"/>
  <p:tag name="KSO_WM_TEMPLATE_CATEGORY" val="diagram"/>
  <p:tag name="KSO_WM_TEMPLATE_INDEX" val="20238226"/>
  <p:tag name="KSO_WM_UNIT_LAYERLEVEL" val="1_1"/>
  <p:tag name="KSO_WM_TAG_VERSION" val="3.0"/>
  <p:tag name="KSO_WM_BEAUTIFY_FLAG" val="#wm#"/>
  <p:tag name="KSO_WM_UNIT_TYPE" val="q_i"/>
  <p:tag name="KSO_WM_UNIT_INDEX" val="1_4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gradient&quot;:[{&quot;brightness&quot;:0.4000000059604645,&quot;colorType&quot;:1,&quot;foreColorIndex&quot;:5,&quot;pos&quot;:0,&quot;transparency&quot;:0.6000000238418579},{&quot;brightness&quot;:0.4000000059604645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i*1_3"/>
  <p:tag name="KSO_WM_TEMPLATE_CATEGORY" val="diagram"/>
  <p:tag name="KSO_WM_TEMPLATE_INDEX" val="20238226"/>
  <p:tag name="KSO_WM_UNIT_LAYERLEVEL" val="1_1"/>
  <p:tag name="KSO_WM_TAG_VERSION" val="3.0"/>
  <p:tag name="KSO_WM_BEAUTIFY_FLAG" val="#wm#"/>
  <p:tag name="KSO_WM_UNIT_TYPE" val="q_i"/>
  <p:tag name="KSO_WM_UNIT_INDEX" val="1_3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3799999356269836,&quot;transparency&quot;:0.30000001192092896},{&quot;brightness&quot;:0.49000000953674316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i*1_2"/>
  <p:tag name="KSO_WM_TEMPLATE_CATEGORY" val="diagram"/>
  <p:tag name="KSO_WM_TEMPLATE_INDEX" val="20238226"/>
  <p:tag name="KSO_WM_UNIT_LAYERLEVEL" val="1_1"/>
  <p:tag name="KSO_WM_TAG_VERSION" val="3.0"/>
  <p:tag name="KSO_WM_BEAUTIFY_FLAG" val="#wm#"/>
  <p:tag name="KSO_WM_UNIT_TYPE" val="q_i"/>
  <p:tag name="KSO_WM_UNIT_INDEX" val="1_2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i*1_1"/>
  <p:tag name="KSO_WM_TEMPLATE_CATEGORY" val="diagram"/>
  <p:tag name="KSO_WM_TEMPLATE_INDEX" val="20238226"/>
  <p:tag name="KSO_WM_UNIT_LAYERLEVEL" val="1_1"/>
  <p:tag name="KSO_WM_TAG_VERSION" val="3.0"/>
  <p:tag name="KSO_WM_BEAUTIFY_FLAG" val="#wm#"/>
  <p:tag name="KSO_WM_UNIT_TYPE" val="q_i"/>
  <p:tag name="KSO_WM_UNIT_INDEX" val="1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5600000023841858,&quot;transparency&quot;:0.7200000286102295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h_i*1_2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TYPE" val="q_h_i"/>
  <p:tag name="KSO_WM_UNIT_INDEX" val="1_2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h_x*1_2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VALUE" val="54*54"/>
  <p:tag name="KSO_WM_UNIT_TYPE" val="q_h_x"/>
  <p:tag name="KSO_WM_UNIT_INDEX" val="1_2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26_4*q_h_i*1_4_1"/>
  <p:tag name="KSO_WM_TEMPLATE_CATEGORY" val="diagram"/>
  <p:tag name="KSO_WM_TEMPLATE_INDEX" val="20238226"/>
  <p:tag name="KSO_WM_UNIT_LAYERLEVEL" val="1_1_1"/>
  <p:tag name="KSO_WM_TAG_VERSION" val="3.0"/>
  <p:tag name="KSO_WM_BEAUTIFY_FLAG" val="#wm#"/>
  <p:tag name="KSO_WM_UNIT_TYPE" val="q_h_i"/>
  <p:tag name="KSO_WM_UNIT_INDEX" val="1_4_1"/>
  <p:tag name="KSO_WM_DIAGRAM_GROUP_CODE" val="q1-1"/>
  <p:tag name="KSO_WM_DIAGRAM_MAX_ITEMCNT" val="6"/>
  <p:tag name="KSO_WM_DIAGRAM_MIN_ITEMCNT" val="2"/>
  <p:tag name="KSO_WM_DIAGRAM_VIRTUALLY_FRAME" val="{&quot;height&quot;:388.1706354384535,&quot;left&quot;:48.3,&quot;top&quot;:78.02936456154653,&quot;width&quot;:589.035312307763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Game Connect Presentation - 06032023</Template>
  <TotalTime>12</TotalTime>
  <Words>297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  Monitoring (Are we doing the work we planned?)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Murungi</dc:creator>
  <cp:lastModifiedBy>Jonathan Wangolo</cp:lastModifiedBy>
  <cp:revision>108</cp:revision>
  <dcterms:created xsi:type="dcterms:W3CDTF">2023-03-06T09:42:00Z</dcterms:created>
  <dcterms:modified xsi:type="dcterms:W3CDTF">2025-11-30T08:57:47Z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AE1C3A71E03747D8A63F5E761525AD2A_13</vt:lpwstr>
  </property>
  <property fmtid="{D5CDD505-2E9C-101B-9397-08002B2CF9AE}" pid="3" name="KSOProductBuildVer">
    <vt:lpwstr>1033-12.2.0.19805</vt:lpwstr>
  </property>
</Properties>
</file>